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25"/>
  </p:notesMasterIdLst>
  <p:handoutMasterIdLst>
    <p:handoutMasterId r:id="rId126"/>
  </p:handoutMasterIdLst>
  <p:sldIdLst>
    <p:sldId id="681" r:id="rId5"/>
    <p:sldId id="743" r:id="rId6"/>
    <p:sldId id="773" r:id="rId7"/>
    <p:sldId id="817" r:id="rId8"/>
    <p:sldId id="748" r:id="rId9"/>
    <p:sldId id="840" r:id="rId10"/>
    <p:sldId id="744" r:id="rId11"/>
    <p:sldId id="752" r:id="rId12"/>
    <p:sldId id="753" r:id="rId13"/>
    <p:sldId id="738" r:id="rId14"/>
    <p:sldId id="731" r:id="rId15"/>
    <p:sldId id="758" r:id="rId16"/>
    <p:sldId id="834" r:id="rId17"/>
    <p:sldId id="835" r:id="rId18"/>
    <p:sldId id="836" r:id="rId19"/>
    <p:sldId id="837" r:id="rId20"/>
    <p:sldId id="833" r:id="rId21"/>
    <p:sldId id="757" r:id="rId22"/>
    <p:sldId id="762" r:id="rId23"/>
    <p:sldId id="813" r:id="rId24"/>
    <p:sldId id="761" r:id="rId25"/>
    <p:sldId id="759" r:id="rId26"/>
    <p:sldId id="841" r:id="rId27"/>
    <p:sldId id="696" r:id="rId28"/>
    <p:sldId id="700" r:id="rId29"/>
    <p:sldId id="730" r:id="rId30"/>
    <p:sldId id="764" r:id="rId31"/>
    <p:sldId id="760" r:id="rId32"/>
    <p:sldId id="774" r:id="rId33"/>
    <p:sldId id="829" r:id="rId34"/>
    <p:sldId id="766" r:id="rId35"/>
    <p:sldId id="812" r:id="rId36"/>
    <p:sldId id="842" r:id="rId37"/>
    <p:sldId id="824" r:id="rId38"/>
    <p:sldId id="819" r:id="rId39"/>
    <p:sldId id="854" r:id="rId40"/>
    <p:sldId id="825" r:id="rId41"/>
    <p:sldId id="820" r:id="rId42"/>
    <p:sldId id="858" r:id="rId43"/>
    <p:sldId id="851" r:id="rId44"/>
    <p:sldId id="826" r:id="rId45"/>
    <p:sldId id="821" r:id="rId46"/>
    <p:sldId id="859" r:id="rId47"/>
    <p:sldId id="852" r:id="rId48"/>
    <p:sldId id="815" r:id="rId49"/>
    <p:sldId id="855" r:id="rId50"/>
    <p:sldId id="770" r:id="rId51"/>
    <p:sldId id="772" r:id="rId52"/>
    <p:sldId id="848" r:id="rId53"/>
    <p:sldId id="853" r:id="rId54"/>
    <p:sldId id="850" r:id="rId55"/>
    <p:sldId id="823" r:id="rId56"/>
    <p:sldId id="769" r:id="rId57"/>
    <p:sldId id="810" r:id="rId58"/>
    <p:sldId id="768" r:id="rId59"/>
    <p:sldId id="818" r:id="rId60"/>
    <p:sldId id="862" r:id="rId61"/>
    <p:sldId id="771" r:id="rId62"/>
    <p:sldId id="843" r:id="rId63"/>
    <p:sldId id="801" r:id="rId64"/>
    <p:sldId id="802" r:id="rId65"/>
    <p:sldId id="864" r:id="rId66"/>
    <p:sldId id="860" r:id="rId67"/>
    <p:sldId id="803" r:id="rId68"/>
    <p:sldId id="804" r:id="rId69"/>
    <p:sldId id="805" r:id="rId70"/>
    <p:sldId id="863" r:id="rId71"/>
    <p:sldId id="795" r:id="rId72"/>
    <p:sldId id="745" r:id="rId73"/>
    <p:sldId id="746" r:id="rId74"/>
    <p:sldId id="866" r:id="rId75"/>
    <p:sldId id="747" r:id="rId76"/>
    <p:sldId id="865" r:id="rId77"/>
    <p:sldId id="796" r:id="rId78"/>
    <p:sldId id="797" r:id="rId79"/>
    <p:sldId id="868" r:id="rId80"/>
    <p:sldId id="750" r:id="rId81"/>
    <p:sldId id="751" r:id="rId82"/>
    <p:sldId id="798" r:id="rId83"/>
    <p:sldId id="828" r:id="rId84"/>
    <p:sldId id="827" r:id="rId85"/>
    <p:sldId id="847" r:id="rId86"/>
    <p:sldId id="846" r:id="rId87"/>
    <p:sldId id="861" r:id="rId88"/>
    <p:sldId id="806" r:id="rId89"/>
    <p:sldId id="844" r:id="rId90"/>
    <p:sldId id="857" r:id="rId91"/>
    <p:sldId id="856" r:id="rId92"/>
    <p:sldId id="845" r:id="rId93"/>
    <p:sldId id="701" r:id="rId94"/>
    <p:sldId id="741" r:id="rId95"/>
    <p:sldId id="261" r:id="rId96"/>
    <p:sldId id="809" r:id="rId97"/>
    <p:sldId id="800" r:id="rId98"/>
    <p:sldId id="799" r:id="rId99"/>
    <p:sldId id="816" r:id="rId100"/>
    <p:sldId id="672" r:id="rId101"/>
    <p:sldId id="740" r:id="rId102"/>
    <p:sldId id="699" r:id="rId103"/>
    <p:sldId id="704" r:id="rId104"/>
    <p:sldId id="703" r:id="rId105"/>
    <p:sldId id="702" r:id="rId106"/>
    <p:sldId id="705" r:id="rId107"/>
    <p:sldId id="687" r:id="rId108"/>
    <p:sldId id="694" r:id="rId109"/>
    <p:sldId id="692" r:id="rId110"/>
    <p:sldId id="822" r:id="rId111"/>
    <p:sldId id="259" r:id="rId112"/>
    <p:sldId id="697" r:id="rId113"/>
    <p:sldId id="695" r:id="rId114"/>
    <p:sldId id="707" r:id="rId115"/>
    <p:sldId id="718" r:id="rId116"/>
    <p:sldId id="814" r:id="rId117"/>
    <p:sldId id="717" r:id="rId118"/>
    <p:sldId id="736" r:id="rId119"/>
    <p:sldId id="735" r:id="rId120"/>
    <p:sldId id="807" r:id="rId121"/>
    <p:sldId id="808" r:id="rId122"/>
    <p:sldId id="698" r:id="rId123"/>
    <p:sldId id="867" r:id="rId124"/>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681"/>
            <p14:sldId id="743"/>
            <p14:sldId id="773"/>
            <p14:sldId id="817"/>
            <p14:sldId id="748"/>
            <p14:sldId id="840"/>
            <p14:sldId id="744"/>
            <p14:sldId id="752"/>
            <p14:sldId id="753"/>
            <p14:sldId id="738"/>
            <p14:sldId id="731"/>
            <p14:sldId id="758"/>
            <p14:sldId id="834"/>
            <p14:sldId id="835"/>
            <p14:sldId id="836"/>
            <p14:sldId id="837"/>
            <p14:sldId id="833"/>
            <p14:sldId id="757"/>
            <p14:sldId id="762"/>
            <p14:sldId id="813"/>
            <p14:sldId id="761"/>
            <p14:sldId id="759"/>
            <p14:sldId id="841"/>
            <p14:sldId id="696"/>
            <p14:sldId id="700"/>
            <p14:sldId id="730"/>
            <p14:sldId id="764"/>
            <p14:sldId id="760"/>
            <p14:sldId id="774"/>
            <p14:sldId id="829"/>
            <p14:sldId id="766"/>
            <p14:sldId id="812"/>
            <p14:sldId id="842"/>
            <p14:sldId id="824"/>
            <p14:sldId id="819"/>
            <p14:sldId id="854"/>
            <p14:sldId id="825"/>
            <p14:sldId id="820"/>
            <p14:sldId id="858"/>
            <p14:sldId id="851"/>
            <p14:sldId id="826"/>
            <p14:sldId id="821"/>
            <p14:sldId id="859"/>
            <p14:sldId id="852"/>
            <p14:sldId id="815"/>
            <p14:sldId id="855"/>
            <p14:sldId id="770"/>
            <p14:sldId id="772"/>
            <p14:sldId id="848"/>
            <p14:sldId id="853"/>
            <p14:sldId id="850"/>
            <p14:sldId id="823"/>
            <p14:sldId id="769"/>
            <p14:sldId id="810"/>
            <p14:sldId id="768"/>
            <p14:sldId id="818"/>
            <p14:sldId id="862"/>
            <p14:sldId id="771"/>
            <p14:sldId id="843"/>
            <p14:sldId id="801"/>
            <p14:sldId id="802"/>
            <p14:sldId id="864"/>
            <p14:sldId id="860"/>
            <p14:sldId id="803"/>
            <p14:sldId id="804"/>
            <p14:sldId id="805"/>
            <p14:sldId id="863"/>
            <p14:sldId id="795"/>
            <p14:sldId id="745"/>
            <p14:sldId id="746"/>
            <p14:sldId id="866"/>
            <p14:sldId id="747"/>
            <p14:sldId id="865"/>
            <p14:sldId id="796"/>
            <p14:sldId id="797"/>
            <p14:sldId id="868"/>
            <p14:sldId id="750"/>
            <p14:sldId id="751"/>
            <p14:sldId id="798"/>
            <p14:sldId id="828"/>
            <p14:sldId id="827"/>
            <p14:sldId id="847"/>
            <p14:sldId id="846"/>
            <p14:sldId id="861"/>
            <p14:sldId id="806"/>
            <p14:sldId id="844"/>
            <p14:sldId id="857"/>
            <p14:sldId id="856"/>
            <p14:sldId id="845"/>
            <p14:sldId id="701"/>
            <p14:sldId id="741"/>
            <p14:sldId id="261"/>
            <p14:sldId id="809"/>
            <p14:sldId id="800"/>
            <p14:sldId id="799"/>
            <p14:sldId id="816"/>
            <p14:sldId id="672"/>
            <p14:sldId id="740"/>
            <p14:sldId id="699"/>
            <p14:sldId id="704"/>
            <p14:sldId id="703"/>
            <p14:sldId id="702"/>
            <p14:sldId id="705"/>
            <p14:sldId id="687"/>
            <p14:sldId id="694"/>
            <p14:sldId id="692"/>
            <p14:sldId id="822"/>
            <p14:sldId id="259"/>
            <p14:sldId id="697"/>
            <p14:sldId id="695"/>
            <p14:sldId id="707"/>
            <p14:sldId id="718"/>
            <p14:sldId id="814"/>
            <p14:sldId id="717"/>
            <p14:sldId id="736"/>
            <p14:sldId id="735"/>
            <p14:sldId id="807"/>
            <p14:sldId id="808"/>
            <p14:sldId id="698"/>
            <p14:sldId id="86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2D46"/>
    <a:srgbClr val="5A6489"/>
    <a:srgbClr val="FF5960"/>
    <a:srgbClr val="003F7F"/>
    <a:srgbClr val="548235"/>
    <a:srgbClr val="7EBEFF"/>
    <a:srgbClr val="44546A"/>
    <a:srgbClr val="FF6C45"/>
    <a:srgbClr val="FEE9D6"/>
    <a:srgbClr val="0817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892" autoAdjust="0"/>
    <p:restoredTop sz="87427" autoAdjust="0"/>
  </p:normalViewPr>
  <p:slideViewPr>
    <p:cSldViewPr snapToGrid="0">
      <p:cViewPr varScale="1">
        <p:scale>
          <a:sx n="100" d="100"/>
          <a:sy n="100" d="100"/>
        </p:scale>
        <p:origin x="192" y="72"/>
      </p:cViewPr>
      <p:guideLst/>
    </p:cSldViewPr>
  </p:slideViewPr>
  <p:notesTextViewPr>
    <p:cViewPr>
      <p:scale>
        <a:sx n="1" d="1"/>
        <a:sy n="1" d="1"/>
      </p:scale>
      <p:origin x="0" y="0"/>
    </p:cViewPr>
  </p:notesTextViewPr>
  <p:notesViewPr>
    <p:cSldViewPr snapToGrid="0">
      <p:cViewPr varScale="1">
        <p:scale>
          <a:sx n="73" d="100"/>
          <a:sy n="73" d="100"/>
        </p:scale>
        <p:origin x="168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slide" Target="slides/slide114.xml"/><Relationship Id="rId12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tx>
            <c:strRef>
              <c:f>Feuil1!$B$1</c:f>
              <c:strCache>
                <c:ptCount val="1"/>
                <c:pt idx="0">
                  <c:v>Data Science</c:v>
                </c:pt>
              </c:strCache>
            </c:strRef>
          </c:tx>
          <c:spPr>
            <a:solidFill>
              <a:schemeClr val="accent1"/>
            </a:solidFill>
            <a:ln>
              <a:noFill/>
            </a:ln>
            <a:effectLst/>
          </c:spPr>
          <c:cat>
            <c:strRef>
              <c:f>Feuil1!$A$2:$A$5</c:f>
              <c:strCache>
                <c:ptCount val="1"/>
                <c:pt idx="0">
                  <c:v> </c:v>
                </c:pt>
              </c:strCache>
            </c:strRef>
          </c:cat>
          <c:val>
            <c:numRef>
              <c:f>Feuil1!$B$2:$B$5</c:f>
              <c:numCache>
                <c:formatCode>General</c:formatCode>
                <c:ptCount val="4"/>
                <c:pt idx="0">
                  <c:v>95</c:v>
                </c:pt>
                <c:pt idx="1">
                  <c:v>70</c:v>
                </c:pt>
                <c:pt idx="2">
                  <c:v>20</c:v>
                </c:pt>
                <c:pt idx="3">
                  <c:v>40</c:v>
                </c:pt>
              </c:numCache>
            </c:numRef>
          </c:val>
          <c:extLst>
            <c:ext xmlns:c16="http://schemas.microsoft.com/office/drawing/2014/chart" uri="{C3380CC4-5D6E-409C-BE32-E72D297353CC}">
              <c16:uniqueId val="{00000000-DFBD-4A2A-A1E4-C768A058D801}"/>
            </c:ext>
          </c:extLst>
        </c:ser>
        <c:ser>
          <c:idx val="1"/>
          <c:order val="1"/>
          <c:tx>
            <c:strRef>
              <c:f>Feuil1!$C$1</c:f>
              <c:strCache>
                <c:ptCount val="1"/>
                <c:pt idx="0">
                  <c:v>Engineering</c:v>
                </c:pt>
              </c:strCache>
            </c:strRef>
          </c:tx>
          <c:spPr>
            <a:solidFill>
              <a:schemeClr val="accent2"/>
            </a:solidFill>
            <a:ln>
              <a:noFill/>
            </a:ln>
            <a:effectLst/>
          </c:spPr>
          <c:cat>
            <c:strRef>
              <c:f>Feuil1!$A$2:$A$5</c:f>
              <c:strCache>
                <c:ptCount val="1"/>
                <c:pt idx="0">
                  <c:v> </c:v>
                </c:pt>
              </c:strCache>
            </c:strRef>
          </c:cat>
          <c:val>
            <c:numRef>
              <c:f>Feuil1!$C$2:$C$5</c:f>
              <c:numCache>
                <c:formatCode>General</c:formatCode>
                <c:ptCount val="4"/>
                <c:pt idx="0">
                  <c:v>5</c:v>
                </c:pt>
                <c:pt idx="1">
                  <c:v>30</c:v>
                </c:pt>
                <c:pt idx="2">
                  <c:v>80</c:v>
                </c:pt>
                <c:pt idx="3">
                  <c:v>60</c:v>
                </c:pt>
              </c:numCache>
            </c:numRef>
          </c:val>
          <c:extLst>
            <c:ext xmlns:c16="http://schemas.microsoft.com/office/drawing/2014/chart" uri="{C3380CC4-5D6E-409C-BE32-E72D297353CC}">
              <c16:uniqueId val="{00000001-DFBD-4A2A-A1E4-C768A058D801}"/>
            </c:ext>
          </c:extLst>
        </c:ser>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A2BAF5-6340-49E1-B4B3-04572180CD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2FB8726-E351-4A4E-A868-2E83195FE5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FFC85-34C0-4167-8801-71D65E4D986C}" type="datetimeFigureOut">
              <a:rPr lang="fr-FR" smtClean="0"/>
              <a:t>28/09/2022</a:t>
            </a:fld>
            <a:endParaRPr lang="fr-FR"/>
          </a:p>
        </p:txBody>
      </p:sp>
      <p:sp>
        <p:nvSpPr>
          <p:cNvPr id="4" name="Espace réservé du pied de page 3">
            <a:extLst>
              <a:ext uri="{FF2B5EF4-FFF2-40B4-BE49-F238E27FC236}">
                <a16:creationId xmlns:a16="http://schemas.microsoft.com/office/drawing/2014/main" id="{F091BA9D-32F1-439A-960C-8E47E7B74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0A7D0EA-2FF6-4FC3-B0EF-AFFF7428B4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A16B31-CF5E-4C45-9F02-6CD67ADA8F9C}" type="slidenum">
              <a:rPr lang="fr-FR" smtClean="0"/>
              <a:t>‹N°›</a:t>
            </a:fld>
            <a:endParaRPr lang="fr-FR"/>
          </a:p>
        </p:txBody>
      </p:sp>
    </p:spTree>
    <p:extLst>
      <p:ext uri="{BB962C8B-B14F-4D97-AF65-F5344CB8AC3E}">
        <p14:creationId xmlns:p14="http://schemas.microsoft.com/office/powerpoint/2010/main" val="71451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28/09/2022</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1</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37</a:t>
            </a:fld>
            <a:endParaRPr lang="fr-FR"/>
          </a:p>
        </p:txBody>
      </p:sp>
    </p:spTree>
    <p:extLst>
      <p:ext uri="{BB962C8B-B14F-4D97-AF65-F5344CB8AC3E}">
        <p14:creationId xmlns:p14="http://schemas.microsoft.com/office/powerpoint/2010/main" val="3227282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38</a:t>
            </a:fld>
            <a:endParaRPr lang="fr-FR"/>
          </a:p>
        </p:txBody>
      </p:sp>
    </p:spTree>
    <p:extLst>
      <p:ext uri="{BB962C8B-B14F-4D97-AF65-F5344CB8AC3E}">
        <p14:creationId xmlns:p14="http://schemas.microsoft.com/office/powerpoint/2010/main" val="3504475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39</a:t>
            </a:fld>
            <a:endParaRPr lang="fr-FR"/>
          </a:p>
        </p:txBody>
      </p:sp>
    </p:spTree>
    <p:extLst>
      <p:ext uri="{BB962C8B-B14F-4D97-AF65-F5344CB8AC3E}">
        <p14:creationId xmlns:p14="http://schemas.microsoft.com/office/powerpoint/2010/main" val="1068348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40</a:t>
            </a:fld>
            <a:endParaRPr lang="fr-FR"/>
          </a:p>
        </p:txBody>
      </p:sp>
    </p:spTree>
    <p:extLst>
      <p:ext uri="{BB962C8B-B14F-4D97-AF65-F5344CB8AC3E}">
        <p14:creationId xmlns:p14="http://schemas.microsoft.com/office/powerpoint/2010/main" val="3592404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41</a:t>
            </a:fld>
            <a:endParaRPr lang="fr-FR"/>
          </a:p>
        </p:txBody>
      </p:sp>
    </p:spTree>
    <p:extLst>
      <p:ext uri="{BB962C8B-B14F-4D97-AF65-F5344CB8AC3E}">
        <p14:creationId xmlns:p14="http://schemas.microsoft.com/office/powerpoint/2010/main" val="28050805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42</a:t>
            </a:fld>
            <a:endParaRPr lang="fr-FR"/>
          </a:p>
        </p:txBody>
      </p:sp>
    </p:spTree>
    <p:extLst>
      <p:ext uri="{BB962C8B-B14F-4D97-AF65-F5344CB8AC3E}">
        <p14:creationId xmlns:p14="http://schemas.microsoft.com/office/powerpoint/2010/main" val="3278998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43</a:t>
            </a:fld>
            <a:endParaRPr lang="fr-FR"/>
          </a:p>
        </p:txBody>
      </p:sp>
    </p:spTree>
    <p:extLst>
      <p:ext uri="{BB962C8B-B14F-4D97-AF65-F5344CB8AC3E}">
        <p14:creationId xmlns:p14="http://schemas.microsoft.com/office/powerpoint/2010/main" val="2943783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44</a:t>
            </a:fld>
            <a:endParaRPr lang="fr-FR"/>
          </a:p>
        </p:txBody>
      </p:sp>
    </p:spTree>
    <p:extLst>
      <p:ext uri="{BB962C8B-B14F-4D97-AF65-F5344CB8AC3E}">
        <p14:creationId xmlns:p14="http://schemas.microsoft.com/office/powerpoint/2010/main" val="7969492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45</a:t>
            </a:fld>
            <a:endParaRPr lang="fr-FR"/>
          </a:p>
        </p:txBody>
      </p:sp>
    </p:spTree>
    <p:extLst>
      <p:ext uri="{BB962C8B-B14F-4D97-AF65-F5344CB8AC3E}">
        <p14:creationId xmlns:p14="http://schemas.microsoft.com/office/powerpoint/2010/main" val="3383943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Lire tous les champs alors que seul 6 demandé premier consommateur</a:t>
            </a:r>
          </a:p>
          <a:p>
            <a:r>
              <a:rPr lang="fr-FR" dirty="0"/>
              <a:t>- Histoire du splitter</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47</a:t>
            </a:fld>
            <a:endParaRPr lang="es-ES_tradnl"/>
          </a:p>
        </p:txBody>
      </p:sp>
    </p:spTree>
    <p:extLst>
      <p:ext uri="{BB962C8B-B14F-4D97-AF65-F5344CB8AC3E}">
        <p14:creationId xmlns:p14="http://schemas.microsoft.com/office/powerpoint/2010/main" val="2041643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de 3 000 000 mail par ans</a:t>
            </a:r>
          </a:p>
          <a:p>
            <a:r>
              <a:rPr lang="fr-FR" dirty="0"/>
              <a:t>10 000 jours</a:t>
            </a:r>
          </a:p>
          <a:p>
            <a:r>
              <a:rPr lang="fr-FR" dirty="0"/>
              <a:t>250 000 mois</a:t>
            </a:r>
          </a:p>
          <a:p>
            <a:r>
              <a:rPr lang="fr-FR" dirty="0"/>
              <a:t>3 centime la classification de mail</a:t>
            </a:r>
          </a:p>
          <a:p>
            <a:r>
              <a:rPr lang="fr-FR" dirty="0"/>
              <a:t>40 000 Euros environ pour un réentrainement par ans donc environ 1 centime plus soit 4 centime</a:t>
            </a:r>
          </a:p>
          <a:p>
            <a:r>
              <a:rPr lang="fr-FR" dirty="0"/>
              <a:t>150 000 Euro par ans</a:t>
            </a:r>
          </a:p>
          <a:p>
            <a:r>
              <a:rPr lang="fr-FR" dirty="0"/>
              <a:t>Sachant que les taux de prédictions ne sont pas parfait =&gt; cout induit</a:t>
            </a:r>
          </a:p>
          <a:p>
            <a:r>
              <a:rPr lang="fr-FR" dirty="0"/>
              <a:t>Plus cout de gestion de la production</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POC 300 000 Euros</a:t>
            </a:r>
          </a:p>
          <a:p>
            <a:r>
              <a:rPr lang="fr-FR" dirty="0"/>
              <a:t>1, 2 millions de projet si 5 personnes a temps plein sur 2 ans </a:t>
            </a:r>
          </a:p>
          <a:p>
            <a:r>
              <a:rPr lang="fr-FR" dirty="0"/>
              <a:t>Projet sans annotation =&gt; on est parti d’un système qui classifie déjà apprentissage sur 55 000 mails cout annotation 300 / jours 183 jour * 300 =&gt; 55 000 € euros</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a:t>
            </a:fld>
            <a:endParaRPr lang="es-ES_tradnl"/>
          </a:p>
        </p:txBody>
      </p:sp>
    </p:spTree>
    <p:extLst>
      <p:ext uri="{BB962C8B-B14F-4D97-AF65-F5344CB8AC3E}">
        <p14:creationId xmlns:p14="http://schemas.microsoft.com/office/powerpoint/2010/main" val="17393921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solidFill>
                  <a:schemeClr val="accent3">
                    <a:lumMod val="25000"/>
                  </a:schemeClr>
                </a:solidFill>
              </a:rPr>
              <a:t>Tester les modèles générique déjà pré-entrainer sur internet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GPU en production</a:t>
            </a:r>
            <a:endParaRPr lang="fr-FR" dirty="0">
              <a:solidFill>
                <a:schemeClr val="accent3">
                  <a:lumMod val="25000"/>
                </a:schemeClr>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Code classique</a:t>
            </a:r>
          </a:p>
          <a:p>
            <a:pPr marL="285750" indent="-285750">
              <a:buFont typeface="Arial" panose="020B0604020202020204" pitchFamily="34" charset="0"/>
              <a:buChar char="•"/>
            </a:pPr>
            <a:endParaRPr lang="fr-FR" dirty="0">
              <a:solidFill>
                <a:schemeClr val="bg2">
                  <a:lumMod val="25000"/>
                </a:schemeClr>
              </a:solidFill>
            </a:endParaRPr>
          </a:p>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 de la données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endParaRPr lang="fr-FR" dirty="0"/>
          </a:p>
          <a:p>
            <a:endParaRPr lang="fr-FR" dirty="0"/>
          </a:p>
          <a:p>
            <a:r>
              <a:rPr lang="fr-FR" dirty="0" err="1"/>
              <a:t>Deep</a:t>
            </a:r>
            <a:r>
              <a:rPr lang="fr-FR" dirty="0"/>
              <a:t> Learning : </a:t>
            </a:r>
          </a:p>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48</a:t>
            </a:fld>
            <a:endParaRPr lang="es-ES_tradnl"/>
          </a:p>
        </p:txBody>
      </p:sp>
    </p:spTree>
    <p:extLst>
      <p:ext uri="{BB962C8B-B14F-4D97-AF65-F5344CB8AC3E}">
        <p14:creationId xmlns:p14="http://schemas.microsoft.com/office/powerpoint/2010/main" val="5611400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49</a:t>
            </a:fld>
            <a:endParaRPr lang="es-ES_tradnl"/>
          </a:p>
        </p:txBody>
      </p:sp>
    </p:spTree>
    <p:extLst>
      <p:ext uri="{BB962C8B-B14F-4D97-AF65-F5344CB8AC3E}">
        <p14:creationId xmlns:p14="http://schemas.microsoft.com/office/powerpoint/2010/main" val="1233224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pas de test unitaire </a:t>
            </a:r>
          </a:p>
          <a:p>
            <a:pPr marL="171450" indent="-171450">
              <a:buFontTx/>
              <a:buChar char="-"/>
            </a:pPr>
            <a:r>
              <a:rPr lang="fr-FR" dirty="0"/>
              <a:t>Clean code</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53</a:t>
            </a:fld>
            <a:endParaRPr lang="es-ES_tradnl"/>
          </a:p>
        </p:txBody>
      </p:sp>
    </p:spTree>
    <p:extLst>
      <p:ext uri="{BB962C8B-B14F-4D97-AF65-F5344CB8AC3E}">
        <p14:creationId xmlns:p14="http://schemas.microsoft.com/office/powerpoint/2010/main" val="18661499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le même code de </a:t>
            </a:r>
            <a:r>
              <a:rPr lang="fr-FR" dirty="0" err="1"/>
              <a:t>préprocessing</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Dupliquer le code </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55</a:t>
            </a:fld>
            <a:endParaRPr lang="es-ES_tradnl"/>
          </a:p>
        </p:txBody>
      </p:sp>
    </p:spTree>
    <p:extLst>
      <p:ext uri="{BB962C8B-B14F-4D97-AF65-F5344CB8AC3E}">
        <p14:creationId xmlns:p14="http://schemas.microsoft.com/office/powerpoint/2010/main" val="11336330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56</a:t>
            </a:fld>
            <a:endParaRPr lang="es-ES_tradnl"/>
          </a:p>
        </p:txBody>
      </p:sp>
    </p:spTree>
    <p:extLst>
      <p:ext uri="{BB962C8B-B14F-4D97-AF65-F5344CB8AC3E}">
        <p14:creationId xmlns:p14="http://schemas.microsoft.com/office/powerpoint/2010/main" val="8214800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Se focaliser sur la data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pas de métriques clair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se focaliser sur les statistiques </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58</a:t>
            </a:fld>
            <a:endParaRPr lang="es-ES_tradnl"/>
          </a:p>
        </p:txBody>
      </p:sp>
    </p:spTree>
    <p:extLst>
      <p:ext uri="{BB962C8B-B14F-4D97-AF65-F5344CB8AC3E}">
        <p14:creationId xmlns:p14="http://schemas.microsoft.com/office/powerpoint/2010/main" val="41824629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90</a:t>
            </a:fld>
            <a:endParaRPr lang="es-ES_tradnl"/>
          </a:p>
        </p:txBody>
      </p:sp>
    </p:spTree>
    <p:extLst>
      <p:ext uri="{BB962C8B-B14F-4D97-AF65-F5344CB8AC3E}">
        <p14:creationId xmlns:p14="http://schemas.microsoft.com/office/powerpoint/2010/main" val="42758902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92</a:t>
            </a:fld>
            <a:endParaRPr lang="fr-FR"/>
          </a:p>
        </p:txBody>
      </p:sp>
    </p:spTree>
    <p:extLst>
      <p:ext uri="{BB962C8B-B14F-4D97-AF65-F5344CB8AC3E}">
        <p14:creationId xmlns:p14="http://schemas.microsoft.com/office/powerpoint/2010/main" val="17011170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On passe de duo a trio</a:t>
            </a:r>
          </a:p>
          <a:p>
            <a:r>
              <a:rPr lang="fr-FR" dirty="0"/>
              <a:t>- On est dans l’innovation</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93</a:t>
            </a:fld>
            <a:endParaRPr lang="es-ES_tradnl"/>
          </a:p>
        </p:txBody>
      </p:sp>
    </p:spTree>
    <p:extLst>
      <p:ext uri="{BB962C8B-B14F-4D97-AF65-F5344CB8AC3E}">
        <p14:creationId xmlns:p14="http://schemas.microsoft.com/office/powerpoint/2010/main" val="30742685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96</a:t>
            </a:fld>
            <a:endParaRPr lang="es-ES_tradnl"/>
          </a:p>
        </p:txBody>
      </p:sp>
    </p:spTree>
    <p:extLst>
      <p:ext uri="{BB962C8B-B14F-4D97-AF65-F5344CB8AC3E}">
        <p14:creationId xmlns:p14="http://schemas.microsoft.com/office/powerpoint/2010/main" val="1243679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19</a:t>
            </a:fld>
            <a:endParaRPr lang="es-ES_tradnl"/>
          </a:p>
        </p:txBody>
      </p:sp>
    </p:spTree>
    <p:extLst>
      <p:ext uri="{BB962C8B-B14F-4D97-AF65-F5344CB8AC3E}">
        <p14:creationId xmlns:p14="http://schemas.microsoft.com/office/powerpoint/2010/main" val="15004258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97</a:t>
            </a:fld>
            <a:endParaRPr lang="es-ES_tradnl"/>
          </a:p>
        </p:txBody>
      </p:sp>
    </p:spTree>
    <p:extLst>
      <p:ext uri="{BB962C8B-B14F-4D97-AF65-F5344CB8AC3E}">
        <p14:creationId xmlns:p14="http://schemas.microsoft.com/office/powerpoint/2010/main" val="35119877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98</a:t>
            </a:fld>
            <a:endParaRPr lang="es-ES_tradnl"/>
          </a:p>
        </p:txBody>
      </p:sp>
    </p:spTree>
    <p:extLst>
      <p:ext uri="{BB962C8B-B14F-4D97-AF65-F5344CB8AC3E}">
        <p14:creationId xmlns:p14="http://schemas.microsoft.com/office/powerpoint/2010/main" val="12731132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99</a:t>
            </a:fld>
            <a:endParaRPr lang="es-ES_tradnl"/>
          </a:p>
        </p:txBody>
      </p:sp>
    </p:spTree>
    <p:extLst>
      <p:ext uri="{BB962C8B-B14F-4D97-AF65-F5344CB8AC3E}">
        <p14:creationId xmlns:p14="http://schemas.microsoft.com/office/powerpoint/2010/main" val="22080726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109</a:t>
            </a:fld>
            <a:endParaRPr lang="es-ES_tradnl"/>
          </a:p>
        </p:txBody>
      </p:sp>
    </p:spTree>
    <p:extLst>
      <p:ext uri="{BB962C8B-B14F-4D97-AF65-F5344CB8AC3E}">
        <p14:creationId xmlns:p14="http://schemas.microsoft.com/office/powerpoint/2010/main" val="6424052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111</a:t>
            </a:fld>
            <a:endParaRPr lang="es-ES_tradnl"/>
          </a:p>
        </p:txBody>
      </p:sp>
    </p:spTree>
    <p:extLst>
      <p:ext uri="{BB962C8B-B14F-4D97-AF65-F5344CB8AC3E}">
        <p14:creationId xmlns:p14="http://schemas.microsoft.com/office/powerpoint/2010/main" val="18367263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113</a:t>
            </a:fld>
            <a:endParaRPr lang="es-ES_tradnl"/>
          </a:p>
        </p:txBody>
      </p:sp>
    </p:spTree>
    <p:extLst>
      <p:ext uri="{BB962C8B-B14F-4D97-AF65-F5344CB8AC3E}">
        <p14:creationId xmlns:p14="http://schemas.microsoft.com/office/powerpoint/2010/main" val="23776763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Code classique</a:t>
            </a:r>
          </a:p>
          <a:p>
            <a:pPr marL="285750" indent="-285750">
              <a:buFont typeface="Arial" panose="020B0604020202020204" pitchFamily="34" charset="0"/>
              <a:buChar char="•"/>
            </a:pPr>
            <a:endParaRPr lang="fr-FR" dirty="0">
              <a:solidFill>
                <a:schemeClr val="bg2">
                  <a:lumMod val="25000"/>
                </a:schemeClr>
              </a:solidFill>
            </a:endParaRPr>
          </a:p>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 de la données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endParaRPr lang="fr-FR" dirty="0"/>
          </a:p>
          <a:p>
            <a:endParaRPr lang="fr-FR" dirty="0"/>
          </a:p>
          <a:p>
            <a:r>
              <a:rPr lang="fr-FR" dirty="0" err="1"/>
              <a:t>Deep</a:t>
            </a:r>
            <a:r>
              <a:rPr lang="fr-FR" dirty="0"/>
              <a:t> Learning : </a:t>
            </a:r>
          </a:p>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a:p>
            <a:pPr marL="285750" indent="-285750">
              <a:buFont typeface="Arial" panose="020B0604020202020204" pitchFamily="34" charset="0"/>
              <a:buChar char="•"/>
            </a:pPr>
            <a:endParaRPr lang="fr-FR" dirty="0">
              <a:solidFill>
                <a:schemeClr val="accent3">
                  <a:lumMod val="25000"/>
                </a:schemeClr>
              </a:solidFill>
            </a:endParaRPr>
          </a:p>
          <a:p>
            <a:pPr marL="285750" indent="-285750">
              <a:buFont typeface="Arial" panose="020B0604020202020204" pitchFamily="34" charset="0"/>
              <a:buChar char="•"/>
            </a:pPr>
            <a:endParaRPr lang="fr-FR" dirty="0">
              <a:solidFill>
                <a:schemeClr val="accent3">
                  <a:lumMod val="25000"/>
                </a:schemeClr>
              </a:solidFill>
            </a:endParaRPr>
          </a:p>
          <a:p>
            <a:pPr marL="0" indent="0">
              <a:buFont typeface="Arial" panose="020B0604020202020204" pitchFamily="34" charset="0"/>
              <a:buNone/>
            </a:pPr>
            <a:r>
              <a:rPr lang="fr-FR" dirty="0">
                <a:solidFill>
                  <a:schemeClr val="accent3">
                    <a:lumMod val="25000"/>
                  </a:schemeClr>
                </a:solidFill>
              </a:rPr>
              <a:t>Tester les modèles générique déjà pré-entrainer sur internet</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118</a:t>
            </a:fld>
            <a:endParaRPr lang="es-ES_tradnl"/>
          </a:p>
        </p:txBody>
      </p:sp>
    </p:spTree>
    <p:extLst>
      <p:ext uri="{BB962C8B-B14F-4D97-AF65-F5344CB8AC3E}">
        <p14:creationId xmlns:p14="http://schemas.microsoft.com/office/powerpoint/2010/main" val="26070657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120</a:t>
            </a:fld>
            <a:endParaRPr lang="fr-FR"/>
          </a:p>
        </p:txBody>
      </p:sp>
    </p:spTree>
    <p:extLst>
      <p:ext uri="{BB962C8B-B14F-4D97-AF65-F5344CB8AC3E}">
        <p14:creationId xmlns:p14="http://schemas.microsoft.com/office/powerpoint/2010/main" val="886606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C’est quoi le graal ?</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21</a:t>
            </a:fld>
            <a:endParaRPr lang="es-ES_tradnl"/>
          </a:p>
        </p:txBody>
      </p:sp>
    </p:spTree>
    <p:extLst>
      <p:ext uri="{BB962C8B-B14F-4D97-AF65-F5344CB8AC3E}">
        <p14:creationId xmlns:p14="http://schemas.microsoft.com/office/powerpoint/2010/main" val="936174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25</a:t>
            </a:fld>
            <a:endParaRPr lang="es-ES_tradnl"/>
          </a:p>
        </p:txBody>
      </p:sp>
    </p:spTree>
    <p:extLst>
      <p:ext uri="{BB962C8B-B14F-4D97-AF65-F5344CB8AC3E}">
        <p14:creationId xmlns:p14="http://schemas.microsoft.com/office/powerpoint/2010/main" val="1445108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32</a:t>
            </a:fld>
            <a:endParaRPr lang="es-ES_tradnl"/>
          </a:p>
        </p:txBody>
      </p:sp>
    </p:spTree>
    <p:extLst>
      <p:ext uri="{BB962C8B-B14F-4D97-AF65-F5344CB8AC3E}">
        <p14:creationId xmlns:p14="http://schemas.microsoft.com/office/powerpoint/2010/main" val="2186427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34</a:t>
            </a:fld>
            <a:endParaRPr lang="fr-FR"/>
          </a:p>
        </p:txBody>
      </p:sp>
    </p:spTree>
    <p:extLst>
      <p:ext uri="{BB962C8B-B14F-4D97-AF65-F5344CB8AC3E}">
        <p14:creationId xmlns:p14="http://schemas.microsoft.com/office/powerpoint/2010/main" val="1513710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35</a:t>
            </a:fld>
            <a:endParaRPr lang="fr-FR"/>
          </a:p>
        </p:txBody>
      </p:sp>
    </p:spTree>
    <p:extLst>
      <p:ext uri="{BB962C8B-B14F-4D97-AF65-F5344CB8AC3E}">
        <p14:creationId xmlns:p14="http://schemas.microsoft.com/office/powerpoint/2010/main" val="413184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36</a:t>
            </a:fld>
            <a:endParaRPr lang="fr-FR"/>
          </a:p>
        </p:txBody>
      </p:sp>
    </p:spTree>
    <p:extLst>
      <p:ext uri="{BB962C8B-B14F-4D97-AF65-F5344CB8AC3E}">
        <p14:creationId xmlns:p14="http://schemas.microsoft.com/office/powerpoint/2010/main" val="2994887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28/09/2022</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28/09/2022</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DEEA75BF-407D-44B4-AB9B-21F45D05F11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28/09/2022</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310317F4-AF15-4189-985D-33C24B060D36}"/>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218596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28/09/2022</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28/09/2022</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2FACA4CF-F5D5-48C6-80C2-7ACF3A9FB7C4}"/>
              </a:ext>
            </a:extLst>
          </p:cNvPr>
          <p:cNvSpPr>
            <a:spLocks noGrp="1"/>
          </p:cNvSpPr>
          <p:nvPr>
            <p:ph idx="13"/>
          </p:nvPr>
        </p:nvSpPr>
        <p:spPr>
          <a:xfrm>
            <a:off x="0" y="606829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28/09/2022</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D9F9463F-D8D7-4C27-874E-44F4CAB4E9C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28/09/2022</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10" name="Content Placeholder 2">
            <a:extLst>
              <a:ext uri="{FF2B5EF4-FFF2-40B4-BE49-F238E27FC236}">
                <a16:creationId xmlns:a16="http://schemas.microsoft.com/office/drawing/2014/main" id="{FD825BBE-6589-4ABC-B161-FC0511DE205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28/09/2022</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6" name="Content Placeholder 2">
            <a:extLst>
              <a:ext uri="{FF2B5EF4-FFF2-40B4-BE49-F238E27FC236}">
                <a16:creationId xmlns:a16="http://schemas.microsoft.com/office/drawing/2014/main" id="{3D5617C6-6A69-4549-9250-15C8C6120C3D}"/>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28/09/2022</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5" name="Content Placeholder 2">
            <a:extLst>
              <a:ext uri="{FF2B5EF4-FFF2-40B4-BE49-F238E27FC236}">
                <a16:creationId xmlns:a16="http://schemas.microsoft.com/office/drawing/2014/main" id="{0C37F8E5-401D-4F64-AC19-B10F8EE78522}"/>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28/09/2022</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305A46F6-D1FA-4BD0-A296-9A479897B4A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28/09/2022</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68D93CC4-7FC0-400A-A0A6-68EA3514600C}"/>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28/09/2022</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TextBox 7">
            <a:extLst>
              <a:ext uri="{FF2B5EF4-FFF2-40B4-BE49-F238E27FC236}">
                <a16:creationId xmlns:a16="http://schemas.microsoft.com/office/drawing/2014/main" id="{F2D484D0-E93D-3B4C-B946-B317F29E3332}"/>
              </a:ext>
            </a:extLst>
          </p:cNvPr>
          <p:cNvSpPr txBox="1"/>
          <p:nvPr userDrawn="1">
            <p:extLst>
              <p:ext uri="{1162E1C5-73C7-4A58-AE30-91384D911F3F}">
                <p184:classification xmlns:p184="http://schemas.microsoft.com/office/powerpoint/2018/4/main" val="ftr"/>
              </p:ext>
            </p:extLst>
          </p:nvPr>
        </p:nvSpPr>
        <p:spPr>
          <a:xfrm>
            <a:off x="5801487" y="6705600"/>
            <a:ext cx="433388" cy="152400"/>
          </a:xfrm>
          <a:prstGeom prst="rect">
            <a:avLst/>
          </a:prstGeom>
        </p:spPr>
        <p:txBody>
          <a:bodyPr horzOverflow="overflow" lIns="0" tIns="0" rIns="0" bIns="0">
            <a:spAutoFit/>
          </a:bodyPr>
          <a:lstStyle/>
          <a:p>
            <a:pPr algn="ctr"/>
            <a:r>
              <a:rPr lang="en-GB" sz="1000">
                <a:solidFill>
                  <a:srgbClr val="000000"/>
                </a:solidFill>
                <a:latin typeface="Calibri" panose="020F0502020204030204" pitchFamily="34" charset="0"/>
                <a:cs typeface="Calibri" panose="020F0502020204030204" pitchFamily="34" charset="0"/>
              </a:rPr>
              <a:t>Internal</a:t>
            </a:r>
          </a:p>
        </p:txBody>
      </p:sp>
      <p:sp>
        <p:nvSpPr>
          <p:cNvPr id="7" name="MSIPCMContentMarking" descr="{&quot;HashCode&quot;:-496329073,&quot;Placement&quot;:&quot;Footer&quot;,&quot;Top&quot;:507.1359,&quot;Left&quot;:0.0,&quot;SlideWidth&quot;:960,&quot;SlideHeight&quot;:540}">
            <a:extLst>
              <a:ext uri="{FF2B5EF4-FFF2-40B4-BE49-F238E27FC236}">
                <a16:creationId xmlns:a16="http://schemas.microsoft.com/office/drawing/2014/main" id="{B69883B0-77FA-47F9-B4C1-41CBD9B28E2F}"/>
              </a:ext>
            </a:extLst>
          </p:cNvPr>
          <p:cNvSpPr txBox="1"/>
          <p:nvPr userDrawn="1"/>
        </p:nvSpPr>
        <p:spPr>
          <a:xfrm>
            <a:off x="0" y="6440626"/>
            <a:ext cx="1394988" cy="417374"/>
          </a:xfrm>
          <a:prstGeom prst="rect">
            <a:avLst/>
          </a:prstGeom>
          <a:noFill/>
        </p:spPr>
        <p:txBody>
          <a:bodyPr vert="horz" wrap="square" lIns="0" tIns="0" rIns="0" bIns="0" rtlCol="0" anchor="ctr" anchorCtr="1">
            <a:spAutoFit/>
          </a:bodyPr>
          <a:lstStyle/>
          <a:p>
            <a:pPr algn="l">
              <a:spcBef>
                <a:spcPts val="0"/>
              </a:spcBef>
              <a:spcAft>
                <a:spcPts val="0"/>
              </a:spcAft>
            </a:pPr>
            <a:r>
              <a:rPr lang="fr-FR" sz="1000">
                <a:solidFill>
                  <a:srgbClr val="000000"/>
                </a:solidFill>
                <a:latin typeface="Calibri" panose="020F0502020204030204" pitchFamily="34" charset="0"/>
              </a:rPr>
              <a:t>
 Classification : Public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2.sv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png"/><Relationship Id="rId16"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4.png"/><Relationship Id="rId5" Type="http://schemas.openxmlformats.org/officeDocument/2006/relationships/image" Target="../media/image84.jpe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83.png"/><Relationship Id="rId9" Type="http://schemas.openxmlformats.org/officeDocument/2006/relationships/image" Target="../media/image22.png"/><Relationship Id="rId14" Type="http://schemas.openxmlformats.org/officeDocument/2006/relationships/image" Target="../media/image2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83.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34.xml"/><Relationship Id="rId16"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8.png"/><Relationship Id="rId15" Type="http://schemas.openxmlformats.org/officeDocument/2006/relationships/image" Target="../media/image30.png"/><Relationship Id="rId10" Type="http://schemas.openxmlformats.org/officeDocument/2006/relationships/image" Target="../media/image24.png"/><Relationship Id="rId4" Type="http://schemas.openxmlformats.org/officeDocument/2006/relationships/image" Target="../media/image84.jpeg"/><Relationship Id="rId9" Type="http://schemas.openxmlformats.org/officeDocument/2006/relationships/image" Target="../media/image23.png"/><Relationship Id="rId14" Type="http://schemas.openxmlformats.org/officeDocument/2006/relationships/image" Target="../media/image2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35.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www.kaggle.com/c/dogs-vs-cats"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5.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6.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chart" Target="../charts/chart2.xml"/><Relationship Id="rId7"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3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chart" Target="../charts/chart3.xml"/><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42.png"/><Relationship Id="rId9" Type="http://schemas.openxmlformats.org/officeDocument/2006/relationships/image" Target="../media/image39.png"/></Relationships>
</file>

<file path=ppt/slides/_rels/slide3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chart" Target="../charts/chart4.xml"/><Relationship Id="rId7"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39.png"/><Relationship Id="rId4" Type="http://schemas.openxmlformats.org/officeDocument/2006/relationships/image" Target="../media/image42.png"/><Relationship Id="rId9" Type="http://schemas.openxmlformats.org/officeDocument/2006/relationships/image" Target="../media/image40.png"/></Relationships>
</file>

<file path=ppt/slides/_rels/slide3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chart" Target="../charts/chart5.xml"/><Relationship Id="rId7"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1.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chart" Target="../charts/chart6.xml"/><Relationship Id="rId7"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0.png"/></Relationships>
</file>

<file path=ppt/slides/_rels/slide4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chart" Target="../charts/chart7.xml"/><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7.png"/><Relationship Id="rId7"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9.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0.jpe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5.png"/><Relationship Id="rId4" Type="http://schemas.openxmlformats.org/officeDocument/2006/relationships/image" Target="../media/image63.png"/></Relationships>
</file>

<file path=ppt/slides/_rels/slide6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61.png"/><Relationship Id="rId7" Type="http://schemas.openxmlformats.org/officeDocument/2006/relationships/image" Target="../media/image42.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64.png"/><Relationship Id="rId4" Type="http://schemas.openxmlformats.org/officeDocument/2006/relationships/image" Target="../media/image63.png"/></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42.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62.png"/><Relationship Id="rId4" Type="http://schemas.openxmlformats.org/officeDocument/2006/relationships/image" Target="../media/image63.png"/></Relationships>
</file>

<file path=ppt/slides/_rels/slide65.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65.png"/><Relationship Id="rId3" Type="http://schemas.openxmlformats.org/officeDocument/2006/relationships/image" Target="../media/image61.png"/><Relationship Id="rId7" Type="http://schemas.openxmlformats.org/officeDocument/2006/relationships/image" Target="../media/image42.png"/><Relationship Id="rId12" Type="http://schemas.openxmlformats.org/officeDocument/2006/relationships/image" Target="../media/image40.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39.png"/><Relationship Id="rId5" Type="http://schemas.openxmlformats.org/officeDocument/2006/relationships/image" Target="../media/image62.png"/><Relationship Id="rId10" Type="http://schemas.openxmlformats.org/officeDocument/2006/relationships/image" Target="../media/image38.png"/><Relationship Id="rId4" Type="http://schemas.openxmlformats.org/officeDocument/2006/relationships/image" Target="../media/image63.png"/><Relationship Id="rId9" Type="http://schemas.openxmlformats.org/officeDocument/2006/relationships/image" Target="../media/image3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42.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62.png"/><Relationship Id="rId4" Type="http://schemas.openxmlformats.org/officeDocument/2006/relationships/image" Target="../media/image63.png"/></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42.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62.png"/><Relationship Id="rId4" Type="http://schemas.openxmlformats.org/officeDocument/2006/relationships/image" Target="../media/image63.png"/></Relationships>
</file>

<file path=ppt/slides/_rels/slide6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61.png"/><Relationship Id="rId7" Type="http://schemas.openxmlformats.org/officeDocument/2006/relationships/image" Target="../media/image35.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2.png"/><Relationship Id="rId4" Type="http://schemas.openxmlformats.org/officeDocument/2006/relationships/image" Target="../media/image6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61.png"/><Relationship Id="rId7" Type="http://schemas.openxmlformats.org/officeDocument/2006/relationships/image" Target="../media/image67.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43.png"/><Relationship Id="rId5" Type="http://schemas.openxmlformats.org/officeDocument/2006/relationships/image" Target="../media/image62.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7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61.png"/><Relationship Id="rId7" Type="http://schemas.openxmlformats.org/officeDocument/2006/relationships/image" Target="../media/image67.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43.png"/><Relationship Id="rId5" Type="http://schemas.openxmlformats.org/officeDocument/2006/relationships/image" Target="../media/image62.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7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61.png"/><Relationship Id="rId7" Type="http://schemas.openxmlformats.org/officeDocument/2006/relationships/image" Target="../media/image35.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67.png"/><Relationship Id="rId10" Type="http://schemas.openxmlformats.org/officeDocument/2006/relationships/image" Target="../media/image62.png"/><Relationship Id="rId4" Type="http://schemas.openxmlformats.org/officeDocument/2006/relationships/image" Target="../media/image63.png"/><Relationship Id="rId9" Type="http://schemas.openxmlformats.org/officeDocument/2006/relationships/image" Target="../media/image43.png"/></Relationships>
</file>

<file path=ppt/slides/_rels/slide7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1.png"/><Relationship Id="rId7" Type="http://schemas.openxmlformats.org/officeDocument/2006/relationships/image" Target="../media/image33.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43.png"/><Relationship Id="rId5" Type="http://schemas.openxmlformats.org/officeDocument/2006/relationships/image" Target="../media/image66.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7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1.png"/><Relationship Id="rId7" Type="http://schemas.openxmlformats.org/officeDocument/2006/relationships/image" Target="../media/image33.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43.png"/><Relationship Id="rId5" Type="http://schemas.openxmlformats.org/officeDocument/2006/relationships/image" Target="../media/image66.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7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1.png"/><Relationship Id="rId7" Type="http://schemas.openxmlformats.org/officeDocument/2006/relationships/image" Target="../media/image33.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43.png"/><Relationship Id="rId5" Type="http://schemas.openxmlformats.org/officeDocument/2006/relationships/image" Target="../media/image66.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7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1.png"/><Relationship Id="rId7" Type="http://schemas.openxmlformats.org/officeDocument/2006/relationships/image" Target="../media/image33.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43.png"/><Relationship Id="rId5" Type="http://schemas.openxmlformats.org/officeDocument/2006/relationships/image" Target="../media/image66.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7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1.png"/><Relationship Id="rId7" Type="http://schemas.openxmlformats.org/officeDocument/2006/relationships/image" Target="../media/image33.png"/><Relationship Id="rId12" Type="http://schemas.openxmlformats.org/officeDocument/2006/relationships/image" Target="../media/image68.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43.png"/><Relationship Id="rId5" Type="http://schemas.openxmlformats.org/officeDocument/2006/relationships/image" Target="../media/image66.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7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1.png"/><Relationship Id="rId7" Type="http://schemas.openxmlformats.org/officeDocument/2006/relationships/image" Target="../media/image33.png"/><Relationship Id="rId12" Type="http://schemas.openxmlformats.org/officeDocument/2006/relationships/image" Target="../media/image68.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43.png"/><Relationship Id="rId5" Type="http://schemas.openxmlformats.org/officeDocument/2006/relationships/image" Target="../media/image66.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7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1.png"/><Relationship Id="rId7" Type="http://schemas.openxmlformats.org/officeDocument/2006/relationships/image" Target="../media/image33.png"/><Relationship Id="rId12" Type="http://schemas.openxmlformats.org/officeDocument/2006/relationships/image" Target="../media/image68.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43.png"/><Relationship Id="rId5" Type="http://schemas.openxmlformats.org/officeDocument/2006/relationships/image" Target="../media/image66.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gi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github.com/AxaGuilDEv" TargetMode="External"/><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78.jpg"/><Relationship Id="rId7" Type="http://schemas.openxmlformats.org/officeDocument/2006/relationships/image" Target="../media/image25.png"/><Relationship Id="rId12"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79.png"/><Relationship Id="rId5" Type="http://schemas.openxmlformats.org/officeDocument/2006/relationships/image" Target="../media/image20.png"/><Relationship Id="rId10" Type="http://schemas.openxmlformats.org/officeDocument/2006/relationships/image" Target="../media/image30.png"/><Relationship Id="rId4" Type="http://schemas.openxmlformats.org/officeDocument/2006/relationships/image" Target="../media/image50.png"/><Relationship Id="rId9" Type="http://schemas.openxmlformats.org/officeDocument/2006/relationships/image" Target="../media/image2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31.png"/><Relationship Id="rId7" Type="http://schemas.openxmlformats.org/officeDocument/2006/relationships/image" Target="../media/image49.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30.xml"/><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2.png"/><Relationship Id="rId5" Type="http://schemas.openxmlformats.org/officeDocument/2006/relationships/image" Target="../media/image17.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16.png"/><Relationship Id="rId9" Type="http://schemas.openxmlformats.org/officeDocument/2006/relationships/image" Target="../media/image20.png"/><Relationship Id="rId14" Type="http://schemas.openxmlformats.org/officeDocument/2006/relationships/image" Target="../media/image25.png"/></Relationships>
</file>

<file path=ppt/slides/_rels/slide9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9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79.png"/><Relationship Id="rId7" Type="http://schemas.openxmlformats.org/officeDocument/2006/relationships/image" Target="../media/image22.png"/><Relationship Id="rId12"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30.png"/><Relationship Id="rId5" Type="http://schemas.openxmlformats.org/officeDocument/2006/relationships/image" Target="../media/image50.png"/><Relationship Id="rId10" Type="http://schemas.openxmlformats.org/officeDocument/2006/relationships/image" Target="../media/image27.png"/><Relationship Id="rId4" Type="http://schemas.openxmlformats.org/officeDocument/2006/relationships/image" Target="../media/image78.jp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DF9411-EA7D-4D4E-A03E-C99257532632}"/>
              </a:ext>
            </a:extLst>
          </p:cNvPr>
          <p:cNvSpPr txBox="1"/>
          <p:nvPr/>
        </p:nvSpPr>
        <p:spPr>
          <a:xfrm>
            <a:off x="2356338" y="447270"/>
            <a:ext cx="9702311" cy="1754326"/>
          </a:xfrm>
          <a:prstGeom prst="rect">
            <a:avLst/>
          </a:prstGeom>
          <a:noFill/>
        </p:spPr>
        <p:txBody>
          <a:bodyPr wrap="square" rtlCol="0">
            <a:spAutoFit/>
          </a:bodyPr>
          <a:lstStyle/>
          <a:p>
            <a:pPr lvl="0" algn="r">
              <a:lnSpc>
                <a:spcPct val="90000"/>
              </a:lnSpc>
              <a:defRPr/>
            </a:pPr>
            <a:r>
              <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rPr>
              <a:t>Le </a:t>
            </a:r>
            <a:r>
              <a:rPr lang="fr-FR" sz="6000" b="1" spc="-150" dirty="0" err="1">
                <a:solidFill>
                  <a:srgbClr val="0070C0"/>
                </a:solidFill>
                <a:latin typeface="Century Gothic" panose="020B0502020202020204" pitchFamily="34" charset="0"/>
              </a:rPr>
              <a:t>MLOps</a:t>
            </a:r>
            <a:r>
              <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rPr>
              <a:t> est avant tout une aventure </a:t>
            </a:r>
            <a:r>
              <a:rPr lang="fr-FR" sz="6000" b="1" spc="-150" dirty="0">
                <a:solidFill>
                  <a:srgbClr val="FF0100"/>
                </a:solidFill>
                <a:latin typeface="Century Gothic" panose="020B0502020202020204" pitchFamily="34" charset="0"/>
              </a:rPr>
              <a:t>humaine</a:t>
            </a:r>
            <a:endPar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endParaRPr>
          </a:p>
        </p:txBody>
      </p:sp>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850" y="6088895"/>
            <a:ext cx="520700" cy="520700"/>
          </a:xfrm>
          <a:prstGeom prst="rect">
            <a:avLst/>
          </a:prstGeom>
        </p:spPr>
      </p:pic>
      <p:sp>
        <p:nvSpPr>
          <p:cNvPr id="12" name="ZoneTexte 11">
            <a:extLst>
              <a:ext uri="{FF2B5EF4-FFF2-40B4-BE49-F238E27FC236}">
                <a16:creationId xmlns:a16="http://schemas.microsoft.com/office/drawing/2014/main" id="{3946D0E1-0C45-42F3-B97E-AA0CDEFA3B09}"/>
              </a:ext>
            </a:extLst>
          </p:cNvPr>
          <p:cNvSpPr txBox="1"/>
          <p:nvPr/>
        </p:nvSpPr>
        <p:spPr>
          <a:xfrm>
            <a:off x="8985985" y="5111535"/>
            <a:ext cx="2651688" cy="461665"/>
          </a:xfrm>
          <a:prstGeom prst="rect">
            <a:avLst/>
          </a:prstGeom>
          <a:noFill/>
        </p:spPr>
        <p:txBody>
          <a:bodyPr wrap="none" rtlCol="0">
            <a:spAutoFit/>
          </a:bodyPr>
          <a:lstStyle/>
          <a:p>
            <a:r>
              <a:rPr lang="fr-FR" sz="2400" spc="-150" dirty="0">
                <a:latin typeface="Century Gothic" panose="020B0502020202020204" pitchFamily="34" charset="0"/>
              </a:rPr>
              <a:t>Guillaume</a:t>
            </a:r>
            <a:r>
              <a:rPr lang="fr-FR" sz="2400" b="1" spc="-150" dirty="0">
                <a:latin typeface="Century Gothic" panose="020B0502020202020204" pitchFamily="34" charset="0"/>
              </a:rPr>
              <a:t> Chervet</a:t>
            </a:r>
          </a:p>
        </p:txBody>
      </p:sp>
      <p:sp>
        <p:nvSpPr>
          <p:cNvPr id="3" name="Ellipse 2">
            <a:extLst>
              <a:ext uri="{FF2B5EF4-FFF2-40B4-BE49-F238E27FC236}">
                <a16:creationId xmlns:a16="http://schemas.microsoft.com/office/drawing/2014/main" id="{3EA0F143-31E2-40D0-92FC-81AFC8B736C4}"/>
              </a:ext>
            </a:extLst>
          </p:cNvPr>
          <p:cNvSpPr>
            <a:spLocks noChangeAspect="1"/>
          </p:cNvSpPr>
          <p:nvPr/>
        </p:nvSpPr>
        <p:spPr>
          <a:xfrm>
            <a:off x="9610424" y="3704102"/>
            <a:ext cx="1407126" cy="1413281"/>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35">
            <a:extLst>
              <a:ext uri="{FF2B5EF4-FFF2-40B4-BE49-F238E27FC236}">
                <a16:creationId xmlns:a16="http://schemas.microsoft.com/office/drawing/2014/main" id="{7D30849A-33CA-4738-835B-5B91954D8DD0}"/>
              </a:ext>
            </a:extLst>
          </p:cNvPr>
          <p:cNvSpPr txBox="1"/>
          <p:nvPr/>
        </p:nvSpPr>
        <p:spPr>
          <a:xfrm>
            <a:off x="8632825" y="5488974"/>
            <a:ext cx="3362325" cy="646331"/>
          </a:xfrm>
          <a:prstGeom prst="rect">
            <a:avLst/>
          </a:prstGeom>
          <a:noFill/>
        </p:spPr>
        <p:txBody>
          <a:bodyPr wrap="square" rtlCol="0">
            <a:spAutoFit/>
          </a:bodyPr>
          <a:lstStyle/>
          <a:p>
            <a:pPr lvl="0" algn="ctr">
              <a:defRPr/>
            </a:pPr>
            <a:r>
              <a:rPr lang="fr-FR" dirty="0" err="1"/>
              <a:t>TechLead</a:t>
            </a:r>
            <a:r>
              <a:rPr lang="fr-FR" dirty="0"/>
              <a:t> – ML </a:t>
            </a:r>
            <a:r>
              <a:rPr lang="fr-FR" dirty="0" err="1"/>
              <a:t>Engineer</a:t>
            </a:r>
            <a:r>
              <a:rPr lang="fr-FR" dirty="0"/>
              <a:t> @guiChervet</a:t>
            </a:r>
            <a:endParaRPr lang="en-GB" dirty="0"/>
          </a:p>
        </p:txBody>
      </p:sp>
      <p:pic>
        <p:nvPicPr>
          <p:cNvPr id="2" name="Image 1">
            <a:extLst>
              <a:ext uri="{FF2B5EF4-FFF2-40B4-BE49-F238E27FC236}">
                <a16:creationId xmlns:a16="http://schemas.microsoft.com/office/drawing/2014/main" id="{576CD8D3-C2E0-475F-8EAC-754BC7341366}"/>
              </a:ext>
            </a:extLst>
          </p:cNvPr>
          <p:cNvPicPr>
            <a:picLocks noChangeAspect="1"/>
          </p:cNvPicPr>
          <p:nvPr/>
        </p:nvPicPr>
        <p:blipFill>
          <a:blip r:embed="rId6"/>
          <a:stretch>
            <a:fillRect/>
          </a:stretch>
        </p:blipFill>
        <p:spPr>
          <a:xfrm>
            <a:off x="9403408" y="5840725"/>
            <a:ext cx="370591" cy="276721"/>
          </a:xfrm>
          <a:prstGeom prst="rect">
            <a:avLst/>
          </a:prstGeom>
        </p:spPr>
      </p:pic>
      <p:pic>
        <p:nvPicPr>
          <p:cNvPr id="1028" name="Picture 4" descr="Afficher l’image source">
            <a:extLst>
              <a:ext uri="{FF2B5EF4-FFF2-40B4-BE49-F238E27FC236}">
                <a16:creationId xmlns:a16="http://schemas.microsoft.com/office/drawing/2014/main" id="{63F7E724-90C3-41FB-BACF-0FC8753762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73999" y="6289612"/>
            <a:ext cx="1075660" cy="43456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C23CE6D7-5DA9-45E3-9E09-970E33FD8F6C}"/>
              </a:ext>
            </a:extLst>
          </p:cNvPr>
          <p:cNvSpPr/>
          <p:nvPr/>
        </p:nvSpPr>
        <p:spPr>
          <a:xfrm>
            <a:off x="95250" y="6609594"/>
            <a:ext cx="6305550" cy="24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38415885"/>
      </p:ext>
    </p:extLst>
  </p:cSld>
  <p:clrMapOvr>
    <a:masterClrMapping/>
  </p:clrMapOvr>
  <mc:AlternateContent xmlns:mc="http://schemas.openxmlformats.org/markup-compatibility/2006" xmlns:p14="http://schemas.microsoft.com/office/powerpoint/2010/main">
    <mc:Choice Requires="p14">
      <p:transition spd="slow" p14:dur="2000" advTm="3845"/>
    </mc:Choice>
    <mc:Fallback xmlns="">
      <p:transition spd="slow" advTm="384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86522" y="879519"/>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a:t>Classical programming</a:t>
            </a:r>
          </a:p>
        </p:txBody>
      </p:sp>
      <p:cxnSp>
        <p:nvCxnSpPr>
          <p:cNvPr id="6" name="Connecteur droit avec flèche 5">
            <a:extLst>
              <a:ext uri="{FF2B5EF4-FFF2-40B4-BE49-F238E27FC236}">
                <a16:creationId xmlns:a16="http://schemas.microsoft.com/office/drawing/2014/main" id="{636380CE-31B8-4E69-8A4C-8092C5C4F53B}"/>
              </a:ext>
            </a:extLst>
          </p:cNvPr>
          <p:cNvCxnSpPr>
            <a:cxnSpLocks/>
          </p:cNvCxnSpPr>
          <p:nvPr/>
        </p:nvCxnSpPr>
        <p:spPr>
          <a:xfrm>
            <a:off x="3229444" y="144507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3214922" y="195851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797506" y="1135815"/>
            <a:ext cx="1149867" cy="584775"/>
          </a:xfrm>
          <a:prstGeom prst="rect">
            <a:avLst/>
          </a:prstGeom>
          <a:noFill/>
        </p:spPr>
        <p:txBody>
          <a:bodyPr wrap="none" rtlCol="0">
            <a:spAutoFit/>
          </a:bodyPr>
          <a:lstStyle/>
          <a:p>
            <a:r>
              <a:rPr lang="fr-FR" sz="3200" dirty="0"/>
              <a:t>Rules</a:t>
            </a:r>
          </a:p>
        </p:txBody>
      </p:sp>
      <p:sp>
        <p:nvSpPr>
          <p:cNvPr id="9" name="ZoneTexte 8">
            <a:extLst>
              <a:ext uri="{FF2B5EF4-FFF2-40B4-BE49-F238E27FC236}">
                <a16:creationId xmlns:a16="http://schemas.microsoft.com/office/drawing/2014/main" id="{9D3F8072-33BD-4A69-BDBA-5D22A61ACC28}"/>
              </a:ext>
            </a:extLst>
          </p:cNvPr>
          <p:cNvSpPr txBox="1"/>
          <p:nvPr/>
        </p:nvSpPr>
        <p:spPr>
          <a:xfrm>
            <a:off x="1890241" y="1666122"/>
            <a:ext cx="1010213" cy="584775"/>
          </a:xfrm>
          <a:prstGeom prst="rect">
            <a:avLst/>
          </a:prstGeom>
          <a:noFill/>
        </p:spPr>
        <p:txBody>
          <a:bodyPr wrap="none" rtlCol="0">
            <a:spAutoFit/>
          </a:bodyPr>
          <a:lstStyle/>
          <a:p>
            <a:r>
              <a:rPr lang="fr-FR" sz="3200" dirty="0"/>
              <a:t>Data</a:t>
            </a:r>
          </a:p>
        </p:txBody>
      </p:sp>
      <p:cxnSp>
        <p:nvCxnSpPr>
          <p:cNvPr id="13" name="Connecteur droit avec flèche 12">
            <a:extLst>
              <a:ext uri="{FF2B5EF4-FFF2-40B4-BE49-F238E27FC236}">
                <a16:creationId xmlns:a16="http://schemas.microsoft.com/office/drawing/2014/main" id="{E057AFB8-54CF-4999-B46B-8D762DBB4EA6}"/>
              </a:ext>
            </a:extLst>
          </p:cNvPr>
          <p:cNvCxnSpPr/>
          <p:nvPr/>
        </p:nvCxnSpPr>
        <p:spPr>
          <a:xfrm>
            <a:off x="7375442" y="1734483"/>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5E82B0D7-5FEA-498C-A55D-6289B1EBF9C6}"/>
              </a:ext>
            </a:extLst>
          </p:cNvPr>
          <p:cNvSpPr txBox="1"/>
          <p:nvPr/>
        </p:nvSpPr>
        <p:spPr>
          <a:xfrm>
            <a:off x="8969414" y="1373735"/>
            <a:ext cx="1626023" cy="584775"/>
          </a:xfrm>
          <a:prstGeom prst="rect">
            <a:avLst/>
          </a:prstGeom>
          <a:noFill/>
        </p:spPr>
        <p:txBody>
          <a:bodyPr wrap="none" rtlCol="0">
            <a:spAutoFit/>
          </a:bodyPr>
          <a:lstStyle/>
          <a:p>
            <a:r>
              <a:rPr lang="fr-FR" sz="3200" dirty="0" err="1"/>
              <a:t>Answers</a:t>
            </a:r>
            <a:endParaRPr lang="fr-FR" sz="3200" dirty="0"/>
          </a:p>
        </p:txBody>
      </p:sp>
      <p:sp>
        <p:nvSpPr>
          <p:cNvPr id="10" name="ZoneTexte 9">
            <a:extLst>
              <a:ext uri="{FF2B5EF4-FFF2-40B4-BE49-F238E27FC236}">
                <a16:creationId xmlns:a16="http://schemas.microsoft.com/office/drawing/2014/main" id="{E2641B9A-875C-44F4-8734-0D1E5A2E8F11}"/>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pic>
        <p:nvPicPr>
          <p:cNvPr id="3" name="Image 2" descr="Une image contenant texte&#10;&#10;Description générée automatiquement">
            <a:extLst>
              <a:ext uri="{FF2B5EF4-FFF2-40B4-BE49-F238E27FC236}">
                <a16:creationId xmlns:a16="http://schemas.microsoft.com/office/drawing/2014/main" id="{C0AFF35B-26C8-4B5C-944C-B67D59846C71}"/>
              </a:ext>
            </a:extLst>
          </p:cNvPr>
          <p:cNvPicPr>
            <a:picLocks noChangeAspect="1"/>
          </p:cNvPicPr>
          <p:nvPr/>
        </p:nvPicPr>
        <p:blipFill>
          <a:blip r:embed="rId2"/>
          <a:stretch>
            <a:fillRect/>
          </a:stretch>
        </p:blipFill>
        <p:spPr>
          <a:xfrm rot="5400000">
            <a:off x="10809587" y="5484152"/>
            <a:ext cx="1570113" cy="1177585"/>
          </a:xfrm>
          <a:prstGeom prst="rect">
            <a:avLst/>
          </a:prstGeom>
        </p:spPr>
      </p:pic>
      <p:sp>
        <p:nvSpPr>
          <p:cNvPr id="12" name="ZoneTexte 11">
            <a:extLst>
              <a:ext uri="{FF2B5EF4-FFF2-40B4-BE49-F238E27FC236}">
                <a16:creationId xmlns:a16="http://schemas.microsoft.com/office/drawing/2014/main" id="{E23FA4C6-4B74-40CD-9742-8E0EF0B923E0}"/>
              </a:ext>
            </a:extLst>
          </p:cNvPr>
          <p:cNvSpPr txBox="1"/>
          <p:nvPr/>
        </p:nvSpPr>
        <p:spPr>
          <a:xfrm flipH="1">
            <a:off x="8400370" y="6343175"/>
            <a:ext cx="3352800" cy="369332"/>
          </a:xfrm>
          <a:prstGeom prst="rect">
            <a:avLst/>
          </a:prstGeom>
          <a:noFill/>
        </p:spPr>
        <p:txBody>
          <a:bodyPr wrap="square" rtlCol="0">
            <a:spAutoFit/>
          </a:bodyPr>
          <a:lstStyle/>
          <a:p>
            <a:r>
              <a:rPr lang="fr-FR" dirty="0"/>
              <a:t>Source : François Chollet</a:t>
            </a:r>
          </a:p>
        </p:txBody>
      </p:sp>
      <p:sp>
        <p:nvSpPr>
          <p:cNvPr id="15" name="Rectangle 14">
            <a:extLst>
              <a:ext uri="{FF2B5EF4-FFF2-40B4-BE49-F238E27FC236}">
                <a16:creationId xmlns:a16="http://schemas.microsoft.com/office/drawing/2014/main" id="{79A6C9AA-9154-4CD7-B7C4-4F4ED95E399D}"/>
              </a:ext>
            </a:extLst>
          </p:cNvPr>
          <p:cNvSpPr/>
          <p:nvPr/>
        </p:nvSpPr>
        <p:spPr>
          <a:xfrm>
            <a:off x="4586522" y="3481950"/>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a:t>Machine Learning</a:t>
            </a:r>
          </a:p>
        </p:txBody>
      </p:sp>
      <p:cxnSp>
        <p:nvCxnSpPr>
          <p:cNvPr id="16" name="Connecteur droit avec flèche 15">
            <a:extLst>
              <a:ext uri="{FF2B5EF4-FFF2-40B4-BE49-F238E27FC236}">
                <a16:creationId xmlns:a16="http://schemas.microsoft.com/office/drawing/2014/main" id="{C0036018-2AD0-4960-BD86-8EB72521243B}"/>
              </a:ext>
            </a:extLst>
          </p:cNvPr>
          <p:cNvCxnSpPr>
            <a:cxnSpLocks/>
          </p:cNvCxnSpPr>
          <p:nvPr/>
        </p:nvCxnSpPr>
        <p:spPr>
          <a:xfrm>
            <a:off x="3229444" y="409942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AEA6484E-973C-4BB3-AA45-3AF144068B6D}"/>
              </a:ext>
            </a:extLst>
          </p:cNvPr>
          <p:cNvCxnSpPr/>
          <p:nvPr/>
        </p:nvCxnSpPr>
        <p:spPr>
          <a:xfrm>
            <a:off x="3229444" y="46477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54B179F2-1F54-4C7A-8D95-2565B3108DF6}"/>
              </a:ext>
            </a:extLst>
          </p:cNvPr>
          <p:cNvSpPr txBox="1"/>
          <p:nvPr/>
        </p:nvSpPr>
        <p:spPr>
          <a:xfrm>
            <a:off x="1927352" y="3752139"/>
            <a:ext cx="1010213" cy="584775"/>
          </a:xfrm>
          <a:prstGeom prst="rect">
            <a:avLst/>
          </a:prstGeom>
          <a:noFill/>
        </p:spPr>
        <p:txBody>
          <a:bodyPr wrap="none" rtlCol="0">
            <a:spAutoFit/>
          </a:bodyPr>
          <a:lstStyle/>
          <a:p>
            <a:r>
              <a:rPr lang="fr-FR" sz="3200" dirty="0"/>
              <a:t>Data</a:t>
            </a:r>
          </a:p>
        </p:txBody>
      </p:sp>
      <p:sp>
        <p:nvSpPr>
          <p:cNvPr id="19" name="ZoneTexte 18">
            <a:extLst>
              <a:ext uri="{FF2B5EF4-FFF2-40B4-BE49-F238E27FC236}">
                <a16:creationId xmlns:a16="http://schemas.microsoft.com/office/drawing/2014/main" id="{13D8EA41-1500-4B51-BB00-95EDA093D4C7}"/>
              </a:ext>
            </a:extLst>
          </p:cNvPr>
          <p:cNvSpPr txBox="1"/>
          <p:nvPr/>
        </p:nvSpPr>
        <p:spPr>
          <a:xfrm>
            <a:off x="1515475" y="4268553"/>
            <a:ext cx="1626023" cy="584775"/>
          </a:xfrm>
          <a:prstGeom prst="rect">
            <a:avLst/>
          </a:prstGeom>
          <a:noFill/>
        </p:spPr>
        <p:txBody>
          <a:bodyPr wrap="none" rtlCol="0">
            <a:spAutoFit/>
          </a:bodyPr>
          <a:lstStyle/>
          <a:p>
            <a:r>
              <a:rPr lang="fr-FR" sz="3200" dirty="0" err="1"/>
              <a:t>Answers</a:t>
            </a:r>
            <a:endParaRPr lang="fr-FR" sz="3200" dirty="0"/>
          </a:p>
        </p:txBody>
      </p:sp>
      <p:cxnSp>
        <p:nvCxnSpPr>
          <p:cNvPr id="20" name="Connecteur droit avec flèche 19">
            <a:extLst>
              <a:ext uri="{FF2B5EF4-FFF2-40B4-BE49-F238E27FC236}">
                <a16:creationId xmlns:a16="http://schemas.microsoft.com/office/drawing/2014/main" id="{C92F80CD-813F-42BC-B45B-C9986D9C800C}"/>
              </a:ext>
            </a:extLst>
          </p:cNvPr>
          <p:cNvCxnSpPr/>
          <p:nvPr/>
        </p:nvCxnSpPr>
        <p:spPr>
          <a:xfrm>
            <a:off x="7375442" y="4336914"/>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A68CC5D8-6017-4BE8-85C3-2C58AB123769}"/>
              </a:ext>
            </a:extLst>
          </p:cNvPr>
          <p:cNvSpPr txBox="1"/>
          <p:nvPr/>
        </p:nvSpPr>
        <p:spPr>
          <a:xfrm>
            <a:off x="8969414" y="3976166"/>
            <a:ext cx="1149867" cy="584775"/>
          </a:xfrm>
          <a:prstGeom prst="rect">
            <a:avLst/>
          </a:prstGeom>
          <a:noFill/>
        </p:spPr>
        <p:txBody>
          <a:bodyPr wrap="none" rtlCol="0">
            <a:spAutoFit/>
          </a:bodyPr>
          <a:lstStyle/>
          <a:p>
            <a:r>
              <a:rPr lang="fr-FR" sz="3200" dirty="0"/>
              <a:t>Rules</a:t>
            </a:r>
          </a:p>
        </p:txBody>
      </p:sp>
      <p:pic>
        <p:nvPicPr>
          <p:cNvPr id="22" name="Espace réservé du contenu 5">
            <a:extLst>
              <a:ext uri="{FF2B5EF4-FFF2-40B4-BE49-F238E27FC236}">
                <a16:creationId xmlns:a16="http://schemas.microsoft.com/office/drawing/2014/main" id="{BCEB39FF-597A-476D-BB4E-01358093769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2907" t="-1" r="16058" b="-2621"/>
          <a:stretch/>
        </p:blipFill>
        <p:spPr>
          <a:xfrm>
            <a:off x="10341014" y="3936129"/>
            <a:ext cx="816820" cy="664848"/>
          </a:xfrm>
          <a:effectLst>
            <a:outerShdw algn="ctr" rotWithShape="0">
              <a:srgbClr val="000000"/>
            </a:outerShdw>
          </a:effectLst>
        </p:spPr>
      </p:pic>
      <p:sp>
        <p:nvSpPr>
          <p:cNvPr id="23" name="Rectangle 22">
            <a:extLst>
              <a:ext uri="{FF2B5EF4-FFF2-40B4-BE49-F238E27FC236}">
                <a16:creationId xmlns:a16="http://schemas.microsoft.com/office/drawing/2014/main" id="{776D491D-95CD-4E38-BD5B-35F4CBFE701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097784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A3780-D941-403F-BE0E-CDDC4E582E2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7440A52-B18D-465D-8779-F6DB94C05517}"/>
              </a:ext>
            </a:extLst>
          </p:cNvPr>
          <p:cNvSpPr>
            <a:spLocks noGrp="1"/>
          </p:cNvSpPr>
          <p:nvPr>
            <p:ph idx="1"/>
          </p:nvPr>
        </p:nvSpPr>
        <p:spPr/>
        <p:txBody>
          <a:bodyPr>
            <a:normAutofit fontScale="70000" lnSpcReduction="20000"/>
          </a:bodyPr>
          <a:lstStyle/>
          <a:p>
            <a:pPr marL="0" indent="0">
              <a:buNone/>
            </a:pPr>
            <a:r>
              <a:rPr lang="fr-FR" sz="5400" dirty="0"/>
              <a:t>Google: Un projet IA c’est d’abord du software Engineering</a:t>
            </a:r>
          </a:p>
        </p:txBody>
      </p:sp>
    </p:spTree>
    <p:extLst>
      <p:ext uri="{BB962C8B-B14F-4D97-AF65-F5344CB8AC3E}">
        <p14:creationId xmlns:p14="http://schemas.microsoft.com/office/powerpoint/2010/main" val="36190746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A3780-D941-403F-BE0E-CDDC4E582E22}"/>
              </a:ext>
            </a:extLst>
          </p:cNvPr>
          <p:cNvSpPr>
            <a:spLocks noGrp="1"/>
          </p:cNvSpPr>
          <p:nvPr>
            <p:ph type="title"/>
          </p:nvPr>
        </p:nvSpPr>
        <p:spPr/>
        <p:txBody>
          <a:bodyPr/>
          <a:lstStyle/>
          <a:p>
            <a:r>
              <a:rPr lang="fr-FR" dirty="0"/>
              <a:t>Agilité</a:t>
            </a:r>
          </a:p>
        </p:txBody>
      </p:sp>
      <p:sp>
        <p:nvSpPr>
          <p:cNvPr id="3" name="Espace réservé du contenu 2">
            <a:extLst>
              <a:ext uri="{FF2B5EF4-FFF2-40B4-BE49-F238E27FC236}">
                <a16:creationId xmlns:a16="http://schemas.microsoft.com/office/drawing/2014/main" id="{E7440A52-B18D-465D-8779-F6DB94C05517}"/>
              </a:ext>
            </a:extLst>
          </p:cNvPr>
          <p:cNvSpPr>
            <a:spLocks noGrp="1"/>
          </p:cNvSpPr>
          <p:nvPr>
            <p:ph idx="1"/>
          </p:nvPr>
        </p:nvSpPr>
        <p:spPr/>
        <p:txBody>
          <a:bodyPr>
            <a:normAutofit/>
          </a:bodyPr>
          <a:lstStyle/>
          <a:p>
            <a:pPr marL="0" indent="0">
              <a:buNone/>
            </a:pPr>
            <a:r>
              <a:rPr lang="fr-FR" sz="4000" dirty="0"/>
              <a:t>On utilise une technologie associé à un besoin</a:t>
            </a:r>
          </a:p>
        </p:txBody>
      </p:sp>
    </p:spTree>
    <p:extLst>
      <p:ext uri="{BB962C8B-B14F-4D97-AF65-F5344CB8AC3E}">
        <p14:creationId xmlns:p14="http://schemas.microsoft.com/office/powerpoint/2010/main" val="332232282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BF9BDC-1705-42B1-94AF-1227F81BC58A}"/>
              </a:ext>
            </a:extLst>
          </p:cNvPr>
          <p:cNvSpPr>
            <a:spLocks noGrp="1"/>
          </p:cNvSpPr>
          <p:nvPr>
            <p:ph type="title"/>
          </p:nvPr>
        </p:nvSpPr>
        <p:spPr/>
        <p:txBody>
          <a:bodyPr/>
          <a:lstStyle/>
          <a:p>
            <a:r>
              <a:rPr lang="fr-FR" dirty="0"/>
              <a:t>Compétences nécessaire</a:t>
            </a:r>
          </a:p>
        </p:txBody>
      </p:sp>
      <p:sp>
        <p:nvSpPr>
          <p:cNvPr id="3" name="Espace réservé du contenu 2">
            <a:extLst>
              <a:ext uri="{FF2B5EF4-FFF2-40B4-BE49-F238E27FC236}">
                <a16:creationId xmlns:a16="http://schemas.microsoft.com/office/drawing/2014/main" id="{B7A9689A-E0DE-4E52-9D66-9B1D9B2B00F2}"/>
              </a:ext>
            </a:extLst>
          </p:cNvPr>
          <p:cNvSpPr>
            <a:spLocks noGrp="1"/>
          </p:cNvSpPr>
          <p:nvPr>
            <p:ph idx="1"/>
          </p:nvPr>
        </p:nvSpPr>
        <p:spPr/>
        <p:txBody>
          <a:bodyPr>
            <a:normAutofit fontScale="25000" lnSpcReduction="20000"/>
          </a:bodyPr>
          <a:lstStyle/>
          <a:p>
            <a:r>
              <a:rPr lang="fr-FR" dirty="0"/>
              <a:t>J’annote : Tout le monde </a:t>
            </a:r>
          </a:p>
          <a:p>
            <a:r>
              <a:rPr lang="fr-FR" dirty="0"/>
              <a:t>J’entraine un modèle : Compétences IA, Software Engineering </a:t>
            </a:r>
          </a:p>
          <a:p>
            <a:r>
              <a:rPr lang="fr-FR" dirty="0"/>
              <a:t>Je valide le modèle : Compétences IA + Software Engineering</a:t>
            </a:r>
          </a:p>
          <a:p>
            <a:r>
              <a:rPr lang="fr-FR" dirty="0"/>
              <a:t>J’utilise le modèle : Compétences Software Engineering </a:t>
            </a:r>
          </a:p>
          <a:p>
            <a:r>
              <a:rPr lang="fr-FR" dirty="0"/>
              <a:t>Je code une application micro-service qui enchaîne des modèles : Compétences Software Engineering</a:t>
            </a:r>
          </a:p>
          <a:p>
            <a:pPr marL="0" indent="0">
              <a:buNone/>
            </a:pPr>
            <a:endParaRPr lang="fr-FR" dirty="0"/>
          </a:p>
          <a:p>
            <a:pPr marL="0" indent="0">
              <a:buNone/>
            </a:pPr>
            <a:endParaRPr lang="fr-FR" dirty="0"/>
          </a:p>
          <a:p>
            <a:pPr marL="0" indent="0">
              <a:buNone/>
            </a:pPr>
            <a:endParaRPr lang="fr-FR" dirty="0"/>
          </a:p>
        </p:txBody>
      </p:sp>
    </p:spTree>
    <p:extLst>
      <p:ext uri="{BB962C8B-B14F-4D97-AF65-F5344CB8AC3E}">
        <p14:creationId xmlns:p14="http://schemas.microsoft.com/office/powerpoint/2010/main" val="39064008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A3780-D941-403F-BE0E-CDDC4E582E22}"/>
              </a:ext>
            </a:extLst>
          </p:cNvPr>
          <p:cNvSpPr>
            <a:spLocks noGrp="1"/>
          </p:cNvSpPr>
          <p:nvPr>
            <p:ph type="title"/>
          </p:nvPr>
        </p:nvSpPr>
        <p:spPr/>
        <p:txBody>
          <a:bodyPr/>
          <a:lstStyle/>
          <a:p>
            <a:r>
              <a:rPr lang="fr-FR" dirty="0"/>
              <a:t>Agilité</a:t>
            </a:r>
          </a:p>
        </p:txBody>
      </p:sp>
      <p:sp>
        <p:nvSpPr>
          <p:cNvPr id="3" name="Espace réservé du contenu 2">
            <a:extLst>
              <a:ext uri="{FF2B5EF4-FFF2-40B4-BE49-F238E27FC236}">
                <a16:creationId xmlns:a16="http://schemas.microsoft.com/office/drawing/2014/main" id="{E7440A52-B18D-465D-8779-F6DB94C05517}"/>
              </a:ext>
            </a:extLst>
          </p:cNvPr>
          <p:cNvSpPr>
            <a:spLocks noGrp="1"/>
          </p:cNvSpPr>
          <p:nvPr>
            <p:ph idx="1"/>
          </p:nvPr>
        </p:nvSpPr>
        <p:spPr/>
        <p:txBody>
          <a:bodyPr>
            <a:normAutofit fontScale="92500"/>
          </a:bodyPr>
          <a:lstStyle/>
          <a:p>
            <a:pPr marL="0" indent="0">
              <a:buNone/>
            </a:pPr>
            <a:r>
              <a:rPr lang="fr-FR" sz="4000" dirty="0"/>
              <a:t>On utilise le </a:t>
            </a:r>
            <a:r>
              <a:rPr lang="fr-FR" sz="4000" dirty="0" err="1"/>
              <a:t>deep</a:t>
            </a:r>
            <a:r>
              <a:rPr lang="fr-FR" sz="4000" dirty="0"/>
              <a:t> </a:t>
            </a:r>
            <a:r>
              <a:rPr lang="fr-FR" sz="4000" dirty="0" err="1"/>
              <a:t>learning</a:t>
            </a:r>
            <a:r>
              <a:rPr lang="fr-FR" sz="4000" dirty="0"/>
              <a:t> uniquement si on en a besoin</a:t>
            </a:r>
          </a:p>
        </p:txBody>
      </p:sp>
    </p:spTree>
    <p:extLst>
      <p:ext uri="{BB962C8B-B14F-4D97-AF65-F5344CB8AC3E}">
        <p14:creationId xmlns:p14="http://schemas.microsoft.com/office/powerpoint/2010/main" val="37366435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phique 26">
            <a:extLst>
              <a:ext uri="{FF2B5EF4-FFF2-40B4-BE49-F238E27FC236}">
                <a16:creationId xmlns:a16="http://schemas.microsoft.com/office/drawing/2014/main" id="{CAA0CFC8-0A20-6747-85FB-A124D32617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850" y="6088895"/>
            <a:ext cx="520700" cy="520700"/>
          </a:xfrm>
          <a:prstGeom prst="rect">
            <a:avLst/>
          </a:prstGeom>
        </p:spPr>
      </p:pic>
      <p:pic>
        <p:nvPicPr>
          <p:cNvPr id="5" name="Image 64">
            <a:extLst>
              <a:ext uri="{FF2B5EF4-FFF2-40B4-BE49-F238E27FC236}">
                <a16:creationId xmlns:a16="http://schemas.microsoft.com/office/drawing/2014/main" id="{635DBF04-51B0-BA4B-B36E-2606BA6F9DBE}"/>
              </a:ext>
            </a:extLst>
          </p:cNvPr>
          <p:cNvPicPr>
            <a:picLocks noChangeAspect="1"/>
          </p:cNvPicPr>
          <p:nvPr/>
        </p:nvPicPr>
        <p:blipFill>
          <a:blip r:embed="rId4"/>
          <a:stretch>
            <a:fillRect/>
          </a:stretch>
        </p:blipFill>
        <p:spPr>
          <a:xfrm rot="5400000">
            <a:off x="8093883" y="1135182"/>
            <a:ext cx="832491" cy="1246886"/>
          </a:xfrm>
          <a:prstGeom prst="rect">
            <a:avLst/>
          </a:prstGeom>
        </p:spPr>
      </p:pic>
      <p:pic>
        <p:nvPicPr>
          <p:cNvPr id="6" name="Image 63">
            <a:extLst>
              <a:ext uri="{FF2B5EF4-FFF2-40B4-BE49-F238E27FC236}">
                <a16:creationId xmlns:a16="http://schemas.microsoft.com/office/drawing/2014/main" id="{1ED83513-1EEF-A74B-9E3E-A03C27D9BCF6}"/>
              </a:ext>
            </a:extLst>
          </p:cNvPr>
          <p:cNvPicPr>
            <a:picLocks noChangeAspect="1"/>
          </p:cNvPicPr>
          <p:nvPr/>
        </p:nvPicPr>
        <p:blipFill>
          <a:blip r:embed="rId4"/>
          <a:stretch>
            <a:fillRect/>
          </a:stretch>
        </p:blipFill>
        <p:spPr>
          <a:xfrm rot="5400000">
            <a:off x="6338074" y="1144824"/>
            <a:ext cx="832491" cy="1246886"/>
          </a:xfrm>
          <a:prstGeom prst="rect">
            <a:avLst/>
          </a:prstGeom>
        </p:spPr>
      </p:pic>
      <p:pic>
        <p:nvPicPr>
          <p:cNvPr id="7" name="Image 62">
            <a:extLst>
              <a:ext uri="{FF2B5EF4-FFF2-40B4-BE49-F238E27FC236}">
                <a16:creationId xmlns:a16="http://schemas.microsoft.com/office/drawing/2014/main" id="{8A5EC8E8-CCE6-114A-B472-BCA439C9442B}"/>
              </a:ext>
            </a:extLst>
          </p:cNvPr>
          <p:cNvPicPr>
            <a:picLocks noChangeAspect="1"/>
          </p:cNvPicPr>
          <p:nvPr/>
        </p:nvPicPr>
        <p:blipFill>
          <a:blip r:embed="rId4"/>
          <a:stretch>
            <a:fillRect/>
          </a:stretch>
        </p:blipFill>
        <p:spPr>
          <a:xfrm rot="3512721">
            <a:off x="4506873" y="979782"/>
            <a:ext cx="933688" cy="1398456"/>
          </a:xfrm>
          <a:prstGeom prst="rect">
            <a:avLst/>
          </a:prstGeom>
        </p:spPr>
      </p:pic>
      <p:pic>
        <p:nvPicPr>
          <p:cNvPr id="8" name="Picture 2" descr="Carte nationale d'identité - CNI - Evreux">
            <a:extLst>
              <a:ext uri="{FF2B5EF4-FFF2-40B4-BE49-F238E27FC236}">
                <a16:creationId xmlns:a16="http://schemas.microsoft.com/office/drawing/2014/main" id="{B8DC5947-95DC-DF45-8E22-4F1499A41B8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250758">
            <a:off x="6104540" y="4538818"/>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arte nationale d'identité - CNI - Evreux">
            <a:extLst>
              <a:ext uri="{FF2B5EF4-FFF2-40B4-BE49-F238E27FC236}">
                <a16:creationId xmlns:a16="http://schemas.microsoft.com/office/drawing/2014/main" id="{56AEE275-BD2F-EB49-B84C-EB28FEE09C1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16200000">
            <a:off x="4045901" y="4521392"/>
            <a:ext cx="1553242" cy="11755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arte nationale d'identité - CNI - Evreux">
            <a:extLst>
              <a:ext uri="{FF2B5EF4-FFF2-40B4-BE49-F238E27FC236}">
                <a16:creationId xmlns:a16="http://schemas.microsoft.com/office/drawing/2014/main" id="{06B278FB-9674-754B-A8E7-B248993E6EB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250758">
            <a:off x="7761255" y="4473217"/>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a:extLst>
              <a:ext uri="{FF2B5EF4-FFF2-40B4-BE49-F238E27FC236}">
                <a16:creationId xmlns:a16="http://schemas.microsoft.com/office/drawing/2014/main" id="{3972C393-6FEE-3143-8A6A-D8BA6A36E095}"/>
              </a:ext>
            </a:extLst>
          </p:cNvPr>
          <p:cNvPicPr>
            <a:picLocks noChangeAspect="1"/>
          </p:cNvPicPr>
          <p:nvPr/>
        </p:nvPicPr>
        <p:blipFill>
          <a:blip r:embed="rId6"/>
          <a:stretch>
            <a:fillRect/>
          </a:stretch>
        </p:blipFill>
        <p:spPr>
          <a:xfrm>
            <a:off x="1914353" y="3562310"/>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FB9CF7D7-287B-3342-834D-6F95678644FE}"/>
              </a:ext>
            </a:extLst>
          </p:cNvPr>
          <p:cNvPicPr>
            <a:picLocks noChangeAspect="1"/>
          </p:cNvPicPr>
          <p:nvPr/>
        </p:nvPicPr>
        <p:blipFill>
          <a:blip r:embed="rId7"/>
          <a:stretch>
            <a:fillRect/>
          </a:stretch>
        </p:blipFill>
        <p:spPr>
          <a:xfrm>
            <a:off x="10278231" y="4128454"/>
            <a:ext cx="657225" cy="152400"/>
          </a:xfrm>
          <a:prstGeom prst="rect">
            <a:avLst/>
          </a:prstGeom>
        </p:spPr>
      </p:pic>
      <p:pic>
        <p:nvPicPr>
          <p:cNvPr id="13" name="Picture 12">
            <a:extLst>
              <a:ext uri="{FF2B5EF4-FFF2-40B4-BE49-F238E27FC236}">
                <a16:creationId xmlns:a16="http://schemas.microsoft.com/office/drawing/2014/main" id="{90F61244-20ED-0F48-BE7F-5B16C1000233}"/>
              </a:ext>
            </a:extLst>
          </p:cNvPr>
          <p:cNvPicPr>
            <a:picLocks noChangeAspect="1"/>
          </p:cNvPicPr>
          <p:nvPr/>
        </p:nvPicPr>
        <p:blipFill>
          <a:blip r:embed="rId8"/>
          <a:stretch>
            <a:fillRect/>
          </a:stretch>
        </p:blipFill>
        <p:spPr>
          <a:xfrm>
            <a:off x="9890637" y="3824946"/>
            <a:ext cx="1257300" cy="219075"/>
          </a:xfrm>
          <a:prstGeom prst="rect">
            <a:avLst/>
          </a:prstGeom>
        </p:spPr>
      </p:pic>
      <p:pic>
        <p:nvPicPr>
          <p:cNvPr id="14" name="Picture 13">
            <a:extLst>
              <a:ext uri="{FF2B5EF4-FFF2-40B4-BE49-F238E27FC236}">
                <a16:creationId xmlns:a16="http://schemas.microsoft.com/office/drawing/2014/main" id="{27E04654-09E2-B241-AA02-0F73A813E6FB}"/>
              </a:ext>
            </a:extLst>
          </p:cNvPr>
          <p:cNvPicPr>
            <a:picLocks noChangeAspect="1"/>
          </p:cNvPicPr>
          <p:nvPr/>
        </p:nvPicPr>
        <p:blipFill>
          <a:blip r:embed="rId9"/>
          <a:stretch>
            <a:fillRect/>
          </a:stretch>
        </p:blipFill>
        <p:spPr>
          <a:xfrm>
            <a:off x="10258811" y="4418931"/>
            <a:ext cx="733425" cy="133350"/>
          </a:xfrm>
          <a:prstGeom prst="rect">
            <a:avLst/>
          </a:prstGeom>
        </p:spPr>
      </p:pic>
      <p:pic>
        <p:nvPicPr>
          <p:cNvPr id="15" name="Picture 14">
            <a:extLst>
              <a:ext uri="{FF2B5EF4-FFF2-40B4-BE49-F238E27FC236}">
                <a16:creationId xmlns:a16="http://schemas.microsoft.com/office/drawing/2014/main" id="{37338D25-73B2-9847-83E0-EE7A7F8AD882}"/>
              </a:ext>
            </a:extLst>
          </p:cNvPr>
          <p:cNvPicPr>
            <a:picLocks noChangeAspect="1"/>
          </p:cNvPicPr>
          <p:nvPr/>
        </p:nvPicPr>
        <p:blipFill>
          <a:blip r:embed="rId10"/>
          <a:stretch>
            <a:fillRect/>
          </a:stretch>
        </p:blipFill>
        <p:spPr>
          <a:xfrm>
            <a:off x="9969865" y="4978693"/>
            <a:ext cx="1133475" cy="171450"/>
          </a:xfrm>
          <a:prstGeom prst="rect">
            <a:avLst/>
          </a:prstGeom>
        </p:spPr>
      </p:pic>
      <p:pic>
        <p:nvPicPr>
          <p:cNvPr id="16" name="Picture 15">
            <a:extLst>
              <a:ext uri="{FF2B5EF4-FFF2-40B4-BE49-F238E27FC236}">
                <a16:creationId xmlns:a16="http://schemas.microsoft.com/office/drawing/2014/main" id="{6A1B8101-7E7E-2640-9AB1-5126A0434E8F}"/>
              </a:ext>
            </a:extLst>
          </p:cNvPr>
          <p:cNvPicPr>
            <a:picLocks noChangeAspect="1"/>
          </p:cNvPicPr>
          <p:nvPr/>
        </p:nvPicPr>
        <p:blipFill>
          <a:blip r:embed="rId9"/>
          <a:stretch>
            <a:fillRect/>
          </a:stretch>
        </p:blipFill>
        <p:spPr>
          <a:xfrm>
            <a:off x="10326279" y="5537238"/>
            <a:ext cx="733425" cy="133350"/>
          </a:xfrm>
          <a:prstGeom prst="rect">
            <a:avLst/>
          </a:prstGeom>
        </p:spPr>
      </p:pic>
      <p:pic>
        <p:nvPicPr>
          <p:cNvPr id="17" name="Picture 16">
            <a:extLst>
              <a:ext uri="{FF2B5EF4-FFF2-40B4-BE49-F238E27FC236}">
                <a16:creationId xmlns:a16="http://schemas.microsoft.com/office/drawing/2014/main" id="{6F11D554-DD4C-B742-8E7A-FA042F417E04}"/>
              </a:ext>
            </a:extLst>
          </p:cNvPr>
          <p:cNvPicPr>
            <a:picLocks noChangeAspect="1"/>
          </p:cNvPicPr>
          <p:nvPr/>
        </p:nvPicPr>
        <p:blipFill>
          <a:blip r:embed="rId11"/>
          <a:stretch>
            <a:fillRect/>
          </a:stretch>
        </p:blipFill>
        <p:spPr>
          <a:xfrm>
            <a:off x="9660725" y="4649495"/>
            <a:ext cx="1470212" cy="139400"/>
          </a:xfrm>
          <a:prstGeom prst="rect">
            <a:avLst/>
          </a:prstGeom>
        </p:spPr>
      </p:pic>
      <p:pic>
        <p:nvPicPr>
          <p:cNvPr id="18" name="Picture 17">
            <a:extLst>
              <a:ext uri="{FF2B5EF4-FFF2-40B4-BE49-F238E27FC236}">
                <a16:creationId xmlns:a16="http://schemas.microsoft.com/office/drawing/2014/main" id="{AF64B801-C35F-C84F-B232-621E88428FEC}"/>
              </a:ext>
            </a:extLst>
          </p:cNvPr>
          <p:cNvPicPr>
            <a:picLocks noChangeAspect="1"/>
          </p:cNvPicPr>
          <p:nvPr/>
        </p:nvPicPr>
        <p:blipFill>
          <a:blip r:embed="rId12"/>
          <a:stretch>
            <a:fillRect/>
          </a:stretch>
        </p:blipFill>
        <p:spPr>
          <a:xfrm>
            <a:off x="10135315" y="5729091"/>
            <a:ext cx="771525" cy="171450"/>
          </a:xfrm>
          <a:prstGeom prst="rect">
            <a:avLst/>
          </a:prstGeom>
        </p:spPr>
      </p:pic>
      <p:pic>
        <p:nvPicPr>
          <p:cNvPr id="19" name="Picture 18">
            <a:extLst>
              <a:ext uri="{FF2B5EF4-FFF2-40B4-BE49-F238E27FC236}">
                <a16:creationId xmlns:a16="http://schemas.microsoft.com/office/drawing/2014/main" id="{C3D14F76-10F5-9741-9D3F-6954CCE00D12}"/>
              </a:ext>
            </a:extLst>
          </p:cNvPr>
          <p:cNvPicPr>
            <a:picLocks noChangeAspect="1"/>
          </p:cNvPicPr>
          <p:nvPr/>
        </p:nvPicPr>
        <p:blipFill>
          <a:blip r:embed="rId13"/>
          <a:stretch>
            <a:fillRect/>
          </a:stretch>
        </p:blipFill>
        <p:spPr>
          <a:xfrm>
            <a:off x="10231439" y="5301976"/>
            <a:ext cx="561975" cy="142875"/>
          </a:xfrm>
          <a:prstGeom prst="rect">
            <a:avLst/>
          </a:prstGeom>
        </p:spPr>
      </p:pic>
      <p:pic>
        <p:nvPicPr>
          <p:cNvPr id="20" name="Picture 19">
            <a:extLst>
              <a:ext uri="{FF2B5EF4-FFF2-40B4-BE49-F238E27FC236}">
                <a16:creationId xmlns:a16="http://schemas.microsoft.com/office/drawing/2014/main" id="{3C2C3D0A-0DCA-5048-A442-1F733BA87E10}"/>
              </a:ext>
            </a:extLst>
          </p:cNvPr>
          <p:cNvPicPr>
            <a:picLocks noChangeAspect="1"/>
          </p:cNvPicPr>
          <p:nvPr/>
        </p:nvPicPr>
        <p:blipFill>
          <a:blip r:embed="rId14"/>
          <a:stretch>
            <a:fillRect/>
          </a:stretch>
        </p:blipFill>
        <p:spPr>
          <a:xfrm>
            <a:off x="10050383" y="6061934"/>
            <a:ext cx="733425" cy="133350"/>
          </a:xfrm>
          <a:prstGeom prst="rect">
            <a:avLst/>
          </a:prstGeom>
        </p:spPr>
      </p:pic>
      <p:sp>
        <p:nvSpPr>
          <p:cNvPr id="21" name="TextBox 20">
            <a:extLst>
              <a:ext uri="{FF2B5EF4-FFF2-40B4-BE49-F238E27FC236}">
                <a16:creationId xmlns:a16="http://schemas.microsoft.com/office/drawing/2014/main" id="{08B133B5-12A8-9144-B0B9-AC6D69D6CA39}"/>
              </a:ext>
            </a:extLst>
          </p:cNvPr>
          <p:cNvSpPr txBox="1"/>
          <p:nvPr/>
        </p:nvSpPr>
        <p:spPr>
          <a:xfrm>
            <a:off x="2849805" y="1316915"/>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22" name="Arrow: Right 29">
            <a:extLst>
              <a:ext uri="{FF2B5EF4-FFF2-40B4-BE49-F238E27FC236}">
                <a16:creationId xmlns:a16="http://schemas.microsoft.com/office/drawing/2014/main" id="{122DDD9E-720F-FA40-8C5B-C053BB3B0C75}"/>
              </a:ext>
            </a:extLst>
          </p:cNvPr>
          <p:cNvSpPr/>
          <p:nvPr/>
        </p:nvSpPr>
        <p:spPr>
          <a:xfrm>
            <a:off x="3791592" y="4825767"/>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
            <a:extLst>
              <a:ext uri="{FF2B5EF4-FFF2-40B4-BE49-F238E27FC236}">
                <a16:creationId xmlns:a16="http://schemas.microsoft.com/office/drawing/2014/main" id="{DA69FE3A-07BD-B54C-B940-25AABC9AF3AD}"/>
              </a:ext>
            </a:extLst>
          </p:cNvPr>
          <p:cNvPicPr>
            <a:picLocks noChangeAspect="1"/>
          </p:cNvPicPr>
          <p:nvPr/>
        </p:nvPicPr>
        <p:blipFill>
          <a:blip r:embed="rId15"/>
          <a:stretch>
            <a:fillRect/>
          </a:stretch>
        </p:blipFill>
        <p:spPr>
          <a:xfrm>
            <a:off x="1920838" y="363100"/>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6" name="Picture 19">
            <a:extLst>
              <a:ext uri="{FF2B5EF4-FFF2-40B4-BE49-F238E27FC236}">
                <a16:creationId xmlns:a16="http://schemas.microsoft.com/office/drawing/2014/main" id="{75FDF1BF-7A89-F54E-9EF2-8A03249069DB}"/>
              </a:ext>
            </a:extLst>
          </p:cNvPr>
          <p:cNvPicPr>
            <a:picLocks noChangeAspect="1"/>
          </p:cNvPicPr>
          <p:nvPr/>
        </p:nvPicPr>
        <p:blipFill>
          <a:blip r:embed="rId16"/>
          <a:stretch>
            <a:fillRect/>
          </a:stretch>
        </p:blipFill>
        <p:spPr>
          <a:xfrm>
            <a:off x="253401" y="2563008"/>
            <a:ext cx="1550895" cy="1577789"/>
          </a:xfrm>
          <a:prstGeom prst="rect">
            <a:avLst/>
          </a:prstGeom>
        </p:spPr>
      </p:pic>
      <p:sp>
        <p:nvSpPr>
          <p:cNvPr id="28" name="Arrow: Right 27">
            <a:extLst>
              <a:ext uri="{FF2B5EF4-FFF2-40B4-BE49-F238E27FC236}">
                <a16:creationId xmlns:a16="http://schemas.microsoft.com/office/drawing/2014/main" id="{8C0FA9C5-FAC6-9B44-BEA7-3482C35F282F}"/>
              </a:ext>
            </a:extLst>
          </p:cNvPr>
          <p:cNvSpPr/>
          <p:nvPr/>
        </p:nvSpPr>
        <p:spPr>
          <a:xfrm rot="-2520000">
            <a:off x="1662474" y="2530803"/>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33">
            <a:extLst>
              <a:ext uri="{FF2B5EF4-FFF2-40B4-BE49-F238E27FC236}">
                <a16:creationId xmlns:a16="http://schemas.microsoft.com/office/drawing/2014/main" id="{DE29F1EE-01A6-2F49-A3D5-D9F43054A02C}"/>
              </a:ext>
            </a:extLst>
          </p:cNvPr>
          <p:cNvSpPr/>
          <p:nvPr/>
        </p:nvSpPr>
        <p:spPr>
          <a:xfrm rot="2400000">
            <a:off x="1622132" y="3516920"/>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BA850F7-B519-C942-A0F3-3CB9DD5FE356}"/>
              </a:ext>
            </a:extLst>
          </p:cNvPr>
          <p:cNvSpPr txBox="1"/>
          <p:nvPr/>
        </p:nvSpPr>
        <p:spPr>
          <a:xfrm rot="-2580000">
            <a:off x="1603710" y="2580939"/>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ABC215A1-EA78-6945-B4F4-A61F0CA1B047}"/>
              </a:ext>
            </a:extLst>
          </p:cNvPr>
          <p:cNvSpPr/>
          <p:nvPr/>
        </p:nvSpPr>
        <p:spPr>
          <a:xfrm>
            <a:off x="3735562" y="1490896"/>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7">
            <a:extLst>
              <a:ext uri="{FF2B5EF4-FFF2-40B4-BE49-F238E27FC236}">
                <a16:creationId xmlns:a16="http://schemas.microsoft.com/office/drawing/2014/main" id="{30C98B3F-7631-C240-ABEF-1A52B3582EBB}"/>
              </a:ext>
            </a:extLst>
          </p:cNvPr>
          <p:cNvSpPr/>
          <p:nvPr/>
        </p:nvSpPr>
        <p:spPr>
          <a:xfrm>
            <a:off x="7352098" y="1490878"/>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8">
            <a:extLst>
              <a:ext uri="{FF2B5EF4-FFF2-40B4-BE49-F238E27FC236}">
                <a16:creationId xmlns:a16="http://schemas.microsoft.com/office/drawing/2014/main" id="{5F0F1E90-D0DC-CC40-A495-F4AA25449B75}"/>
              </a:ext>
            </a:extLst>
          </p:cNvPr>
          <p:cNvSpPr/>
          <p:nvPr/>
        </p:nvSpPr>
        <p:spPr>
          <a:xfrm>
            <a:off x="5367137" y="4825767"/>
            <a:ext cx="970043" cy="458881"/>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5">
            <a:extLst>
              <a:ext uri="{FF2B5EF4-FFF2-40B4-BE49-F238E27FC236}">
                <a16:creationId xmlns:a16="http://schemas.microsoft.com/office/drawing/2014/main" id="{8CBA117C-F5E7-C149-8534-91D6F6DB8B80}"/>
              </a:ext>
            </a:extLst>
          </p:cNvPr>
          <p:cNvSpPr/>
          <p:nvPr/>
        </p:nvSpPr>
        <p:spPr>
          <a:xfrm>
            <a:off x="5394032" y="1472967"/>
            <a:ext cx="1022871" cy="503704"/>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F16B902-B80D-004A-83A3-790EB475030C}"/>
              </a:ext>
            </a:extLst>
          </p:cNvPr>
          <p:cNvSpPr txBox="1"/>
          <p:nvPr/>
        </p:nvSpPr>
        <p:spPr>
          <a:xfrm>
            <a:off x="3764204" y="4947621"/>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36" name="TextBox 35">
            <a:extLst>
              <a:ext uri="{FF2B5EF4-FFF2-40B4-BE49-F238E27FC236}">
                <a16:creationId xmlns:a16="http://schemas.microsoft.com/office/drawing/2014/main" id="{83AD7954-54ED-F644-B423-0B1D0FAF74DD}"/>
              </a:ext>
            </a:extLst>
          </p:cNvPr>
          <p:cNvSpPr txBox="1"/>
          <p:nvPr/>
        </p:nvSpPr>
        <p:spPr>
          <a:xfrm>
            <a:off x="3701451" y="1612751"/>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37" name="TextBox 36">
            <a:extLst>
              <a:ext uri="{FF2B5EF4-FFF2-40B4-BE49-F238E27FC236}">
                <a16:creationId xmlns:a16="http://schemas.microsoft.com/office/drawing/2014/main" id="{C07F4286-05D5-7F47-B888-9E45822C8348}"/>
              </a:ext>
            </a:extLst>
          </p:cNvPr>
          <p:cNvSpPr txBox="1"/>
          <p:nvPr/>
        </p:nvSpPr>
        <p:spPr>
          <a:xfrm>
            <a:off x="5314244" y="4920066"/>
            <a:ext cx="110265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Straightening</a:t>
            </a:r>
          </a:p>
          <a:p>
            <a:pPr algn="l"/>
            <a:endParaRPr lang="en-US" sz="1000" dirty="0">
              <a:solidFill>
                <a:schemeClr val="bg1"/>
              </a:solidFill>
            </a:endParaRPr>
          </a:p>
        </p:txBody>
      </p:sp>
      <p:sp>
        <p:nvSpPr>
          <p:cNvPr id="38" name="Arrow: Right 40">
            <a:extLst>
              <a:ext uri="{FF2B5EF4-FFF2-40B4-BE49-F238E27FC236}">
                <a16:creationId xmlns:a16="http://schemas.microsoft.com/office/drawing/2014/main" id="{ACEA2146-E805-284B-945F-7D0D08AB2667}"/>
              </a:ext>
            </a:extLst>
          </p:cNvPr>
          <p:cNvSpPr/>
          <p:nvPr/>
        </p:nvSpPr>
        <p:spPr>
          <a:xfrm>
            <a:off x="7281102" y="4829945"/>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45">
            <a:extLst>
              <a:ext uri="{FF2B5EF4-FFF2-40B4-BE49-F238E27FC236}">
                <a16:creationId xmlns:a16="http://schemas.microsoft.com/office/drawing/2014/main" id="{3F4C3F8A-6E01-1745-A94D-3E8731DA5BB8}"/>
              </a:ext>
            </a:extLst>
          </p:cNvPr>
          <p:cNvSpPr/>
          <p:nvPr/>
        </p:nvSpPr>
        <p:spPr>
          <a:xfrm>
            <a:off x="9009646" y="4806156"/>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B3C7CC3-D537-6E4D-995B-AF1D784104F0}"/>
              </a:ext>
            </a:extLst>
          </p:cNvPr>
          <p:cNvSpPr/>
          <p:nvPr/>
        </p:nvSpPr>
        <p:spPr>
          <a:xfrm>
            <a:off x="8125304" y="459986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3DB52DE-6352-B843-908F-ECC091FF76AB}"/>
              </a:ext>
            </a:extLst>
          </p:cNvPr>
          <p:cNvSpPr/>
          <p:nvPr/>
        </p:nvSpPr>
        <p:spPr>
          <a:xfrm>
            <a:off x="8125304" y="475226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D988064-CF15-5749-A7D2-ED0549B0E81A}"/>
              </a:ext>
            </a:extLst>
          </p:cNvPr>
          <p:cNvSpPr/>
          <p:nvPr/>
        </p:nvSpPr>
        <p:spPr>
          <a:xfrm>
            <a:off x="8125303" y="49046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F82C46-9432-A04E-918F-F4BC1458A848}"/>
              </a:ext>
            </a:extLst>
          </p:cNvPr>
          <p:cNvSpPr/>
          <p:nvPr/>
        </p:nvSpPr>
        <p:spPr>
          <a:xfrm>
            <a:off x="8125303" y="50570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46BEAB4-D2C3-E74B-9BE6-7653FB61BBF8}"/>
              </a:ext>
            </a:extLst>
          </p:cNvPr>
          <p:cNvSpPr/>
          <p:nvPr/>
        </p:nvSpPr>
        <p:spPr>
          <a:xfrm>
            <a:off x="7829468" y="5236362"/>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305EACDF-C9FB-514E-89C7-ACC6C62C70E8}"/>
              </a:ext>
            </a:extLst>
          </p:cNvPr>
          <p:cNvSpPr txBox="1"/>
          <p:nvPr/>
        </p:nvSpPr>
        <p:spPr>
          <a:xfrm>
            <a:off x="7335356" y="1603768"/>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46" name="TextBox 45">
            <a:extLst>
              <a:ext uri="{FF2B5EF4-FFF2-40B4-BE49-F238E27FC236}">
                <a16:creationId xmlns:a16="http://schemas.microsoft.com/office/drawing/2014/main" id="{112F936B-B3E6-1D41-A016-647D4829AD5F}"/>
              </a:ext>
            </a:extLst>
          </p:cNvPr>
          <p:cNvSpPr txBox="1"/>
          <p:nvPr/>
        </p:nvSpPr>
        <p:spPr>
          <a:xfrm>
            <a:off x="7273324" y="4942836"/>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47" name="TextBox 46">
            <a:extLst>
              <a:ext uri="{FF2B5EF4-FFF2-40B4-BE49-F238E27FC236}">
                <a16:creationId xmlns:a16="http://schemas.microsoft.com/office/drawing/2014/main" id="{27D325D2-ABC7-FD47-9DE5-28FB34A61C38}"/>
              </a:ext>
            </a:extLst>
          </p:cNvPr>
          <p:cNvSpPr txBox="1"/>
          <p:nvPr/>
        </p:nvSpPr>
        <p:spPr>
          <a:xfrm>
            <a:off x="9053419" y="492969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48" name="TextBox 47">
            <a:extLst>
              <a:ext uri="{FF2B5EF4-FFF2-40B4-BE49-F238E27FC236}">
                <a16:creationId xmlns:a16="http://schemas.microsoft.com/office/drawing/2014/main" id="{6DFD0225-07E0-4145-B18B-AA6F27B45D73}"/>
              </a:ext>
            </a:extLst>
          </p:cNvPr>
          <p:cNvSpPr txBox="1"/>
          <p:nvPr/>
        </p:nvSpPr>
        <p:spPr>
          <a:xfrm>
            <a:off x="5367137" y="1606500"/>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Straightening</a:t>
            </a:r>
          </a:p>
        </p:txBody>
      </p:sp>
      <p:sp>
        <p:nvSpPr>
          <p:cNvPr id="49" name="TextBox 48">
            <a:extLst>
              <a:ext uri="{FF2B5EF4-FFF2-40B4-BE49-F238E27FC236}">
                <a16:creationId xmlns:a16="http://schemas.microsoft.com/office/drawing/2014/main" id="{B901C26B-62CD-A046-BA2B-068AD9CC0E2A}"/>
              </a:ext>
            </a:extLst>
          </p:cNvPr>
          <p:cNvSpPr txBox="1"/>
          <p:nvPr/>
        </p:nvSpPr>
        <p:spPr>
          <a:xfrm rot="2280000">
            <a:off x="1585780" y="3728420"/>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50" name="Picture 11">
            <a:extLst>
              <a:ext uri="{FF2B5EF4-FFF2-40B4-BE49-F238E27FC236}">
                <a16:creationId xmlns:a16="http://schemas.microsoft.com/office/drawing/2014/main" id="{618B6206-8F66-8542-8F8C-475C8C7D68B5}"/>
              </a:ext>
            </a:extLst>
          </p:cNvPr>
          <p:cNvPicPr>
            <a:picLocks noChangeAspect="1"/>
          </p:cNvPicPr>
          <p:nvPr/>
        </p:nvPicPr>
        <p:blipFill>
          <a:blip r:embed="rId7"/>
          <a:stretch>
            <a:fillRect/>
          </a:stretch>
        </p:blipFill>
        <p:spPr>
          <a:xfrm>
            <a:off x="10391829" y="1422055"/>
            <a:ext cx="657225" cy="152400"/>
          </a:xfrm>
          <a:prstGeom prst="rect">
            <a:avLst/>
          </a:prstGeom>
        </p:spPr>
      </p:pic>
      <p:pic>
        <p:nvPicPr>
          <p:cNvPr id="51" name="Picture 12">
            <a:extLst>
              <a:ext uri="{FF2B5EF4-FFF2-40B4-BE49-F238E27FC236}">
                <a16:creationId xmlns:a16="http://schemas.microsoft.com/office/drawing/2014/main" id="{65702901-D63F-5244-A73F-B5422651BF1C}"/>
              </a:ext>
            </a:extLst>
          </p:cNvPr>
          <p:cNvPicPr>
            <a:picLocks noChangeAspect="1"/>
          </p:cNvPicPr>
          <p:nvPr/>
        </p:nvPicPr>
        <p:blipFill>
          <a:blip r:embed="rId8"/>
          <a:stretch>
            <a:fillRect/>
          </a:stretch>
        </p:blipFill>
        <p:spPr>
          <a:xfrm>
            <a:off x="10004235" y="1118547"/>
            <a:ext cx="1257300" cy="219075"/>
          </a:xfrm>
          <a:prstGeom prst="rect">
            <a:avLst/>
          </a:prstGeom>
        </p:spPr>
      </p:pic>
      <p:pic>
        <p:nvPicPr>
          <p:cNvPr id="52" name="Picture 13">
            <a:extLst>
              <a:ext uri="{FF2B5EF4-FFF2-40B4-BE49-F238E27FC236}">
                <a16:creationId xmlns:a16="http://schemas.microsoft.com/office/drawing/2014/main" id="{E7E478E1-7086-674C-A407-03946DDDEA21}"/>
              </a:ext>
            </a:extLst>
          </p:cNvPr>
          <p:cNvPicPr>
            <a:picLocks noChangeAspect="1"/>
          </p:cNvPicPr>
          <p:nvPr/>
        </p:nvPicPr>
        <p:blipFill>
          <a:blip r:embed="rId9"/>
          <a:stretch>
            <a:fillRect/>
          </a:stretch>
        </p:blipFill>
        <p:spPr>
          <a:xfrm>
            <a:off x="10372409" y="1712532"/>
            <a:ext cx="733425" cy="133350"/>
          </a:xfrm>
          <a:prstGeom prst="rect">
            <a:avLst/>
          </a:prstGeom>
        </p:spPr>
      </p:pic>
      <p:pic>
        <p:nvPicPr>
          <p:cNvPr id="53" name="Picture 16">
            <a:extLst>
              <a:ext uri="{FF2B5EF4-FFF2-40B4-BE49-F238E27FC236}">
                <a16:creationId xmlns:a16="http://schemas.microsoft.com/office/drawing/2014/main" id="{D67130B5-77C9-F140-9431-B9AD531DF64C}"/>
              </a:ext>
            </a:extLst>
          </p:cNvPr>
          <p:cNvPicPr>
            <a:picLocks noChangeAspect="1"/>
          </p:cNvPicPr>
          <p:nvPr/>
        </p:nvPicPr>
        <p:blipFill>
          <a:blip r:embed="rId11"/>
          <a:stretch>
            <a:fillRect/>
          </a:stretch>
        </p:blipFill>
        <p:spPr>
          <a:xfrm>
            <a:off x="9774323" y="1943096"/>
            <a:ext cx="1470212" cy="139400"/>
          </a:xfrm>
          <a:prstGeom prst="rect">
            <a:avLst/>
          </a:prstGeom>
        </p:spPr>
      </p:pic>
      <p:sp>
        <p:nvSpPr>
          <p:cNvPr id="54" name="Arrow: Right 45">
            <a:extLst>
              <a:ext uri="{FF2B5EF4-FFF2-40B4-BE49-F238E27FC236}">
                <a16:creationId xmlns:a16="http://schemas.microsoft.com/office/drawing/2014/main" id="{EFFD4081-8795-0945-A208-4F3C724B11C8}"/>
              </a:ext>
            </a:extLst>
          </p:cNvPr>
          <p:cNvSpPr/>
          <p:nvPr/>
        </p:nvSpPr>
        <p:spPr>
          <a:xfrm>
            <a:off x="9110144" y="1490878"/>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77624B2-0A48-E646-B9CC-07945054773E}"/>
              </a:ext>
            </a:extLst>
          </p:cNvPr>
          <p:cNvSpPr/>
          <p:nvPr/>
        </p:nvSpPr>
        <p:spPr>
          <a:xfrm>
            <a:off x="7939291" y="1547922"/>
            <a:ext cx="771208"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EED5C751-7054-2D4F-B43B-75F892A5463E}"/>
              </a:ext>
            </a:extLst>
          </p:cNvPr>
          <p:cNvSpPr/>
          <p:nvPr/>
        </p:nvSpPr>
        <p:spPr>
          <a:xfrm>
            <a:off x="7939290" y="1700321"/>
            <a:ext cx="771207"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F52D2FA1-2669-5E42-9390-2BF884C1E7D2}"/>
              </a:ext>
            </a:extLst>
          </p:cNvPr>
          <p:cNvSpPr/>
          <p:nvPr/>
        </p:nvSpPr>
        <p:spPr>
          <a:xfrm>
            <a:off x="7939290" y="1852721"/>
            <a:ext cx="771207" cy="14395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24">
            <a:extLst>
              <a:ext uri="{FF2B5EF4-FFF2-40B4-BE49-F238E27FC236}">
                <a16:creationId xmlns:a16="http://schemas.microsoft.com/office/drawing/2014/main" id="{B067F01A-69DC-1F40-9F9C-D831F17EFDEE}"/>
              </a:ext>
            </a:extLst>
          </p:cNvPr>
          <p:cNvSpPr txBox="1"/>
          <p:nvPr/>
        </p:nvSpPr>
        <p:spPr>
          <a:xfrm>
            <a:off x="9153917" y="161441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pic>
        <p:nvPicPr>
          <p:cNvPr id="59" name="Picture 2" descr="Carte nationale d'identité - CNI - Evreux">
            <a:extLst>
              <a:ext uri="{FF2B5EF4-FFF2-40B4-BE49-F238E27FC236}">
                <a16:creationId xmlns:a16="http://schemas.microsoft.com/office/drawing/2014/main" id="{89E335B9-02BF-2D42-978D-FB973D4826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16200000">
            <a:off x="2225236" y="3993054"/>
            <a:ext cx="1510809" cy="1143434"/>
          </a:xfrm>
          <a:prstGeom prst="rect">
            <a:avLst/>
          </a:prstGeom>
          <a:noFill/>
          <a:extLst>
            <a:ext uri="{909E8E84-426E-40DD-AFC4-6F175D3DCCD1}">
              <a14:hiddenFill xmlns:a14="http://schemas.microsoft.com/office/drawing/2010/main">
                <a:solidFill>
                  <a:srgbClr val="FFFFFF"/>
                </a:solidFill>
              </a14:hiddenFill>
            </a:ext>
          </a:extLst>
        </p:spPr>
      </p:pic>
      <p:pic>
        <p:nvPicPr>
          <p:cNvPr id="60" name="Image 4">
            <a:extLst>
              <a:ext uri="{FF2B5EF4-FFF2-40B4-BE49-F238E27FC236}">
                <a16:creationId xmlns:a16="http://schemas.microsoft.com/office/drawing/2014/main" id="{3884CD79-B0BA-D645-BC8C-65E93B0AD537}"/>
              </a:ext>
            </a:extLst>
          </p:cNvPr>
          <p:cNvPicPr>
            <a:picLocks noChangeAspect="1"/>
          </p:cNvPicPr>
          <p:nvPr/>
        </p:nvPicPr>
        <p:blipFill>
          <a:blip r:embed="rId4"/>
          <a:stretch>
            <a:fillRect/>
          </a:stretch>
        </p:blipFill>
        <p:spPr>
          <a:xfrm rot="3539609">
            <a:off x="2553882" y="1150381"/>
            <a:ext cx="820355" cy="1228709"/>
          </a:xfrm>
          <a:prstGeom prst="rect">
            <a:avLst/>
          </a:prstGeom>
        </p:spPr>
      </p:pic>
    </p:spTree>
    <p:extLst>
      <p:ext uri="{BB962C8B-B14F-4D97-AF65-F5344CB8AC3E}">
        <p14:creationId xmlns:p14="http://schemas.microsoft.com/office/powerpoint/2010/main" val="10717873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7BF285-7BF8-473F-9860-AAB672BC1E1A}"/>
              </a:ext>
            </a:extLst>
          </p:cNvPr>
          <p:cNvSpPr>
            <a:spLocks noGrp="1"/>
          </p:cNvSpPr>
          <p:nvPr>
            <p:ph type="title"/>
          </p:nvPr>
        </p:nvSpPr>
        <p:spPr/>
        <p:txBody>
          <a:bodyPr/>
          <a:lstStyle/>
          <a:p>
            <a:r>
              <a:rPr lang="fr-FR" dirty="0"/>
              <a:t>Après refactorisation</a:t>
            </a:r>
          </a:p>
        </p:txBody>
      </p:sp>
      <p:sp>
        <p:nvSpPr>
          <p:cNvPr id="3" name="Espace réservé du contenu 2">
            <a:extLst>
              <a:ext uri="{FF2B5EF4-FFF2-40B4-BE49-F238E27FC236}">
                <a16:creationId xmlns:a16="http://schemas.microsoft.com/office/drawing/2014/main" id="{AC0D34ED-C79C-4538-99AC-E6B2B07B69EC}"/>
              </a:ext>
            </a:extLst>
          </p:cNvPr>
          <p:cNvSpPr>
            <a:spLocks noGrp="1"/>
          </p:cNvSpPr>
          <p:nvPr>
            <p:ph idx="1"/>
          </p:nvPr>
        </p:nvSpPr>
        <p:spPr>
          <a:xfrm>
            <a:off x="838200" y="1825625"/>
            <a:ext cx="10791548" cy="4351338"/>
          </a:xfrm>
        </p:spPr>
        <p:txBody>
          <a:bodyPr>
            <a:normAutofit fontScale="85000" lnSpcReduction="20000"/>
          </a:bodyPr>
          <a:lstStyle/>
          <a:p>
            <a:r>
              <a:rPr lang="fr-FR" dirty="0"/>
              <a:t>Temps moyen « Ancien permis » : 18 secondes, après 9 secondes</a:t>
            </a:r>
          </a:p>
          <a:p>
            <a:r>
              <a:rPr lang="fr-FR" dirty="0"/>
              <a:t>Temps moyen « Nouveau permis » : 12 secondes, après 7 secondes</a:t>
            </a:r>
          </a:p>
          <a:p>
            <a:r>
              <a:rPr lang="fr-FR" dirty="0"/>
              <a:t>Plus de 12 000 € de gains par mois sur la production </a:t>
            </a:r>
          </a:p>
          <a:p>
            <a:pPr lvl="1"/>
            <a:r>
              <a:rPr lang="fr-FR" dirty="0"/>
              <a:t>6 modèles en moins à maintenir sur les 39  (dont 24 pour les </a:t>
            </a:r>
            <a:r>
              <a:rPr lang="fr-FR" dirty="0" err="1"/>
              <a:t>ocr</a:t>
            </a:r>
            <a:r>
              <a:rPr lang="fr-FR" dirty="0"/>
              <a:t>)</a:t>
            </a:r>
          </a:p>
          <a:p>
            <a:pPr lvl="1"/>
            <a:r>
              <a:rPr lang="fr-FR" dirty="0"/>
              <a:t>6 micro service en moins à maintenir sur les 16</a:t>
            </a:r>
          </a:p>
          <a:p>
            <a:r>
              <a:rPr lang="fr-FR" dirty="0"/>
              <a:t>Diminution de la dette technique </a:t>
            </a:r>
          </a:p>
          <a:p>
            <a:pPr lvl="1"/>
            <a:r>
              <a:rPr lang="fr-FR" dirty="0"/>
              <a:t>Tout en python 3.8</a:t>
            </a:r>
          </a:p>
          <a:p>
            <a:pPr lvl="1"/>
            <a:r>
              <a:rPr lang="fr-FR" dirty="0"/>
              <a:t>Tout tester unitairement</a:t>
            </a:r>
          </a:p>
          <a:p>
            <a:pPr lvl="1"/>
            <a:r>
              <a:rPr lang="fr-FR" dirty="0"/>
              <a:t>Plus de </a:t>
            </a:r>
            <a:r>
              <a:rPr lang="fr-FR" dirty="0" err="1"/>
              <a:t>tensorflow</a:t>
            </a:r>
            <a:r>
              <a:rPr lang="fr-FR" dirty="0"/>
              <a:t> 1 </a:t>
            </a:r>
          </a:p>
          <a:p>
            <a:pPr lvl="1"/>
            <a:r>
              <a:rPr lang="fr-FR" dirty="0"/>
              <a:t>Plus de darknet copier/coller =&gt; tout en </a:t>
            </a:r>
            <a:r>
              <a:rPr lang="fr-FR" dirty="0" err="1"/>
              <a:t>opencv</a:t>
            </a:r>
            <a:endParaRPr lang="fr-FR" dirty="0"/>
          </a:p>
          <a:p>
            <a:pPr lvl="1"/>
            <a:endParaRPr lang="fr-FR" dirty="0"/>
          </a:p>
          <a:p>
            <a:r>
              <a:rPr lang="fr-FR" dirty="0"/>
              <a:t>Meilleur taux de lecture</a:t>
            </a:r>
          </a:p>
          <a:p>
            <a:r>
              <a:rPr lang="fr-FR" dirty="0"/>
              <a:t>Algorithme moins déterministe</a:t>
            </a:r>
          </a:p>
          <a:p>
            <a:endParaRPr lang="fr-FR" dirty="0"/>
          </a:p>
        </p:txBody>
      </p:sp>
    </p:spTree>
    <p:extLst>
      <p:ext uri="{BB962C8B-B14F-4D97-AF65-F5344CB8AC3E}">
        <p14:creationId xmlns:p14="http://schemas.microsoft.com/office/powerpoint/2010/main" val="20104231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au 4">
            <a:extLst>
              <a:ext uri="{FF2B5EF4-FFF2-40B4-BE49-F238E27FC236}">
                <a16:creationId xmlns:a16="http://schemas.microsoft.com/office/drawing/2014/main" id="{08B6DB36-D39D-442E-BC16-BCD35D48370C}"/>
              </a:ext>
            </a:extLst>
          </p:cNvPr>
          <p:cNvGraphicFramePr>
            <a:graphicFrameLocks noGrp="1"/>
          </p:cNvGraphicFramePr>
          <p:nvPr>
            <p:extLst>
              <p:ext uri="{D42A27DB-BD31-4B8C-83A1-F6EECF244321}">
                <p14:modId xmlns:p14="http://schemas.microsoft.com/office/powerpoint/2010/main" val="1711004658"/>
              </p:ext>
            </p:extLst>
          </p:nvPr>
        </p:nvGraphicFramePr>
        <p:xfrm>
          <a:off x="0" y="-174102"/>
          <a:ext cx="12192000" cy="6563171"/>
        </p:xfrm>
        <a:graphic>
          <a:graphicData uri="http://schemas.openxmlformats.org/drawingml/2006/table">
            <a:tbl>
              <a:tblPr>
                <a:tableStyleId>{35758FB7-9AC5-4552-8A53-C91805E547FA}</a:tableStyleId>
              </a:tblPr>
              <a:tblGrid>
                <a:gridCol w="2500450">
                  <a:extLst>
                    <a:ext uri="{9D8B030D-6E8A-4147-A177-3AD203B41FA5}">
                      <a16:colId xmlns:a16="http://schemas.microsoft.com/office/drawing/2014/main" val="2369742373"/>
                    </a:ext>
                  </a:extLst>
                </a:gridCol>
                <a:gridCol w="1713924">
                  <a:extLst>
                    <a:ext uri="{9D8B030D-6E8A-4147-A177-3AD203B41FA5}">
                      <a16:colId xmlns:a16="http://schemas.microsoft.com/office/drawing/2014/main" val="1628957808"/>
                    </a:ext>
                  </a:extLst>
                </a:gridCol>
                <a:gridCol w="1725663">
                  <a:extLst>
                    <a:ext uri="{9D8B030D-6E8A-4147-A177-3AD203B41FA5}">
                      <a16:colId xmlns:a16="http://schemas.microsoft.com/office/drawing/2014/main" val="3778368239"/>
                    </a:ext>
                  </a:extLst>
                </a:gridCol>
                <a:gridCol w="927397">
                  <a:extLst>
                    <a:ext uri="{9D8B030D-6E8A-4147-A177-3AD203B41FA5}">
                      <a16:colId xmlns:a16="http://schemas.microsoft.com/office/drawing/2014/main" val="3563005506"/>
                    </a:ext>
                  </a:extLst>
                </a:gridCol>
                <a:gridCol w="739569">
                  <a:extLst>
                    <a:ext uri="{9D8B030D-6E8A-4147-A177-3AD203B41FA5}">
                      <a16:colId xmlns:a16="http://schemas.microsoft.com/office/drawing/2014/main" val="2750333887"/>
                    </a:ext>
                  </a:extLst>
                </a:gridCol>
                <a:gridCol w="903919">
                  <a:extLst>
                    <a:ext uri="{9D8B030D-6E8A-4147-A177-3AD203B41FA5}">
                      <a16:colId xmlns:a16="http://schemas.microsoft.com/office/drawing/2014/main" val="3794804693"/>
                    </a:ext>
                  </a:extLst>
                </a:gridCol>
                <a:gridCol w="704351">
                  <a:extLst>
                    <a:ext uri="{9D8B030D-6E8A-4147-A177-3AD203B41FA5}">
                      <a16:colId xmlns:a16="http://schemas.microsoft.com/office/drawing/2014/main" val="3367155051"/>
                    </a:ext>
                  </a:extLst>
                </a:gridCol>
                <a:gridCol w="763048">
                  <a:extLst>
                    <a:ext uri="{9D8B030D-6E8A-4147-A177-3AD203B41FA5}">
                      <a16:colId xmlns:a16="http://schemas.microsoft.com/office/drawing/2014/main" val="2308463987"/>
                    </a:ext>
                  </a:extLst>
                </a:gridCol>
                <a:gridCol w="845223">
                  <a:extLst>
                    <a:ext uri="{9D8B030D-6E8A-4147-A177-3AD203B41FA5}">
                      <a16:colId xmlns:a16="http://schemas.microsoft.com/office/drawing/2014/main" val="2799171913"/>
                    </a:ext>
                  </a:extLst>
                </a:gridCol>
                <a:gridCol w="1368456">
                  <a:extLst>
                    <a:ext uri="{9D8B030D-6E8A-4147-A177-3AD203B41FA5}">
                      <a16:colId xmlns:a16="http://schemas.microsoft.com/office/drawing/2014/main" val="669500412"/>
                    </a:ext>
                  </a:extLst>
                </a:gridCol>
              </a:tblGrid>
              <a:tr h="290966">
                <a:tc>
                  <a:txBody>
                    <a:bodyPr/>
                    <a:lstStyle/>
                    <a:p>
                      <a:pPr algn="ctr" fontAlgn="b"/>
                      <a:r>
                        <a:rPr lang="fr-FR" sz="1400" b="1" u="none" strike="noStrike" dirty="0" err="1">
                          <a:effectLst/>
                        </a:rPr>
                        <a:t>Pods</a:t>
                      </a:r>
                      <a:endParaRPr lang="fr-FR" sz="1400" b="1" i="0" u="none" strike="noStrike" dirty="0">
                        <a:solidFill>
                          <a:srgbClr val="FFFFFF"/>
                        </a:solidFill>
                        <a:effectLst/>
                        <a:latin typeface="Calibri" panose="020F0502020204030204" pitchFamily="34" charset="0"/>
                      </a:endParaRPr>
                    </a:p>
                  </a:txBody>
                  <a:tcPr marL="5511" marR="5511" marT="5511" marB="26452" anchor="b"/>
                </a:tc>
                <a:tc>
                  <a:txBody>
                    <a:bodyPr/>
                    <a:lstStyle/>
                    <a:p>
                      <a:pPr algn="ctr" fontAlgn="b"/>
                      <a:r>
                        <a:rPr lang="fr-FR" sz="1400" b="1" u="none" strike="noStrike" dirty="0" err="1">
                          <a:effectLst/>
                        </a:rPr>
                        <a:t>Algorithm</a:t>
                      </a:r>
                      <a:endParaRPr lang="fr-FR" sz="1400" b="1" i="0" u="none" strike="noStrike" dirty="0">
                        <a:solidFill>
                          <a:srgbClr val="FFFFFF"/>
                        </a:solidFill>
                        <a:effectLst/>
                        <a:latin typeface="Calibri" panose="020F0502020204030204" pitchFamily="34" charset="0"/>
                      </a:endParaRPr>
                    </a:p>
                  </a:txBody>
                  <a:tcPr marL="5511" marR="5511" marT="5511" marB="26452" anchor="b"/>
                </a:tc>
                <a:tc>
                  <a:txBody>
                    <a:bodyPr/>
                    <a:lstStyle/>
                    <a:p>
                      <a:pPr algn="ctr" fontAlgn="b"/>
                      <a:r>
                        <a:rPr lang="fr-FR" sz="1400" b="1" i="0" u="none" strike="noStrike" dirty="0">
                          <a:solidFill>
                            <a:srgbClr val="FFFFFF"/>
                          </a:solidFill>
                          <a:effectLst/>
                          <a:latin typeface="Calibri" panose="020F0502020204030204" pitchFamily="34" charset="0"/>
                        </a:rPr>
                        <a:t>Actions</a:t>
                      </a:r>
                    </a:p>
                  </a:txBody>
                  <a:tcPr marL="5511" marR="5511" marT="5511" marB="26452" anchor="b"/>
                </a:tc>
                <a:tc>
                  <a:txBody>
                    <a:bodyPr/>
                    <a:lstStyle/>
                    <a:p>
                      <a:pPr algn="ctr" fontAlgn="b"/>
                      <a:r>
                        <a:rPr lang="fr-FR" sz="1400" b="1" u="none" strike="noStrike" dirty="0">
                          <a:effectLst/>
                        </a:rPr>
                        <a:t>CUDA</a:t>
                      </a:r>
                      <a:endParaRPr lang="fr-FR" sz="1400" b="1" i="0" u="none" strike="noStrike" dirty="0">
                        <a:solidFill>
                          <a:srgbClr val="FFFFFF"/>
                        </a:solidFill>
                        <a:effectLst/>
                        <a:latin typeface="Calibri" panose="020F0502020204030204" pitchFamily="34" charset="0"/>
                      </a:endParaRP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Python</a:t>
                      </a: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Nombre en prod</a:t>
                      </a: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Mi/</a:t>
                      </a:r>
                      <a:r>
                        <a:rPr lang="fr-FR" sz="1400" b="1" u="none" strike="noStrike" kern="1200" dirty="0" err="1">
                          <a:solidFill>
                            <a:schemeClr val="dk1"/>
                          </a:solidFill>
                          <a:effectLst/>
                          <a:latin typeface="+mn-lt"/>
                          <a:ea typeface="+mn-ea"/>
                          <a:cs typeface="+mn-cs"/>
                        </a:rPr>
                        <a:t>pod</a:t>
                      </a:r>
                      <a:endParaRPr lang="fr-FR" sz="1400" b="1" u="none" strike="noStrike" kern="1200" dirty="0">
                        <a:solidFill>
                          <a:schemeClr val="dk1"/>
                        </a:solidFill>
                        <a:effectLst/>
                        <a:latin typeface="+mn-lt"/>
                        <a:ea typeface="+mn-ea"/>
                        <a:cs typeface="+mn-cs"/>
                      </a:endParaRP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Mi new/</a:t>
                      </a:r>
                      <a:r>
                        <a:rPr lang="fr-FR" sz="1400" b="1" u="none" strike="noStrike" kern="1200" dirty="0" err="1">
                          <a:solidFill>
                            <a:schemeClr val="dk1"/>
                          </a:solidFill>
                          <a:effectLst/>
                          <a:latin typeface="+mn-lt"/>
                          <a:ea typeface="+mn-ea"/>
                          <a:cs typeface="+mn-cs"/>
                        </a:rPr>
                        <a:t>pod</a:t>
                      </a:r>
                      <a:endParaRPr lang="fr-FR" sz="1400" b="1" u="none" strike="noStrike" kern="1200" dirty="0">
                        <a:solidFill>
                          <a:schemeClr val="dk1"/>
                        </a:solidFill>
                        <a:effectLst/>
                        <a:latin typeface="+mn-lt"/>
                        <a:ea typeface="+mn-ea"/>
                        <a:cs typeface="+mn-cs"/>
                      </a:endParaRP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Coût / mois/</a:t>
                      </a:r>
                      <a:r>
                        <a:rPr lang="fr-FR" sz="1400" b="1" u="none" strike="noStrike" kern="1200" dirty="0" err="1">
                          <a:solidFill>
                            <a:schemeClr val="dk1"/>
                          </a:solidFill>
                          <a:effectLst/>
                          <a:latin typeface="+mn-lt"/>
                          <a:ea typeface="+mn-ea"/>
                          <a:cs typeface="+mn-cs"/>
                        </a:rPr>
                        <a:t>pod</a:t>
                      </a:r>
                      <a:endParaRPr lang="fr-FR" sz="1400" b="1" u="none" strike="noStrike" kern="1200" dirty="0">
                        <a:solidFill>
                          <a:schemeClr val="dk1"/>
                        </a:solidFill>
                        <a:effectLst/>
                        <a:latin typeface="+mn-lt"/>
                        <a:ea typeface="+mn-ea"/>
                        <a:cs typeface="+mn-cs"/>
                      </a:endParaRPr>
                    </a:p>
                  </a:txBody>
                  <a:tcPr marL="5511" marR="5511" marT="5511" marB="26452"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fr-FR" sz="1400" b="1" u="none" strike="noStrike" kern="1200" dirty="0">
                          <a:solidFill>
                            <a:schemeClr val="dk1"/>
                          </a:solidFill>
                          <a:effectLst/>
                          <a:latin typeface="+mn-lt"/>
                          <a:ea typeface="+mn-ea"/>
                          <a:cs typeface="+mn-cs"/>
                        </a:rPr>
                        <a:t>Coût / mois</a:t>
                      </a:r>
                    </a:p>
                  </a:txBody>
                  <a:tcPr marL="5511" marR="5511" marT="5511" marB="26452" anchor="b"/>
                </a:tc>
                <a:extLst>
                  <a:ext uri="{0D108BD9-81ED-4DB2-BD59-A6C34878D82A}">
                    <a16:rowId xmlns:a16="http://schemas.microsoft.com/office/drawing/2014/main" val="1174779652"/>
                  </a:ext>
                </a:extLst>
              </a:tr>
              <a:tr h="290966">
                <a:tc>
                  <a:txBody>
                    <a:bodyPr/>
                    <a:lstStyle/>
                    <a:p>
                      <a:pPr marL="0" algn="l" defTabSz="914400" rtl="0" eaLnBrk="1" fontAlgn="ctr" latinLnBrk="0" hangingPunct="1"/>
                      <a:r>
                        <a:rPr lang="fr-FR" sz="1400" u="none" strike="noStrike" kern="1200" dirty="0" err="1">
                          <a:solidFill>
                            <a:schemeClr val="dk1"/>
                          </a:solidFill>
                          <a:effectLst/>
                          <a:latin typeface="+mn-lt"/>
                          <a:ea typeface="+mn-ea"/>
                          <a:cs typeface="+mn-cs"/>
                        </a:rPr>
                        <a:t>license</a:t>
                      </a:r>
                      <a:endParaRPr lang="fr-FR" sz="1400" u="none" strike="noStrike" kern="1200" dirty="0">
                        <a:solidFill>
                          <a:schemeClr val="dk1"/>
                        </a:solidFill>
                        <a:effectLst/>
                        <a:latin typeface="+mn-lt"/>
                        <a:ea typeface="+mn-ea"/>
                        <a:cs typeface="+mn-cs"/>
                      </a:endParaRPr>
                    </a:p>
                  </a:txBody>
                  <a:tcPr marL="5511" marR="5511" marT="5511" marB="26452" anchor="ctr"/>
                </a:tc>
                <a:tc>
                  <a:txBody>
                    <a:bodyPr/>
                    <a:lstStyle/>
                    <a:p>
                      <a:pPr algn="l" fontAlgn="ct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extLst>
                  <a:ext uri="{0D108BD9-81ED-4DB2-BD59-A6C34878D82A}">
                    <a16:rowId xmlns:a16="http://schemas.microsoft.com/office/drawing/2014/main" val="2589264722"/>
                  </a:ext>
                </a:extLst>
              </a:tr>
              <a:tr h="290966">
                <a:tc>
                  <a:txBody>
                    <a:bodyPr/>
                    <a:lstStyle/>
                    <a:p>
                      <a:pPr algn="l" fontAlgn="ctr"/>
                      <a:r>
                        <a:rPr lang="fr-FR" sz="1400" u="none" strike="noStrike" dirty="0" err="1">
                          <a:effectLst/>
                        </a:rPr>
                        <a:t>license-ocr</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a:effectLst/>
                        </a:rPr>
                        <a:t>tesseract 4.1.1</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8</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256</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512</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150</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+150</a:t>
                      </a:r>
                    </a:p>
                  </a:txBody>
                  <a:tcPr marL="5511" marR="5511" marT="5511" marB="26452" anchor="ctr"/>
                </a:tc>
                <a:extLst>
                  <a:ext uri="{0D108BD9-81ED-4DB2-BD59-A6C34878D82A}">
                    <a16:rowId xmlns:a16="http://schemas.microsoft.com/office/drawing/2014/main" val="960562296"/>
                  </a:ext>
                </a:extLst>
              </a:tr>
              <a:tr h="290966">
                <a:tc>
                  <a:txBody>
                    <a:bodyPr/>
                    <a:lstStyle/>
                    <a:p>
                      <a:pPr algn="l" fontAlgn="ctr"/>
                      <a:r>
                        <a:rPr lang="fr-FR" sz="1400" u="none" strike="noStrike" dirty="0" err="1">
                          <a:effectLst/>
                        </a:rPr>
                        <a:t>license</a:t>
                      </a:r>
                      <a:r>
                        <a:rPr lang="fr-FR" sz="1400" u="none" strike="noStrike" dirty="0">
                          <a:effectLst/>
                        </a:rPr>
                        <a:t>-recto-verso-zoning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b" latinLnBrk="0" hangingPunct="1"/>
                      <a:r>
                        <a:rPr lang="fr-FR" sz="1100" u="none" strike="noStrike" kern="1200" dirty="0">
                          <a:solidFill>
                            <a:schemeClr val="dk1"/>
                          </a:solidFill>
                          <a:effectLst/>
                          <a:latin typeface="+mn-lt"/>
                          <a:ea typeface="+mn-ea"/>
                          <a:cs typeface="+mn-cs"/>
                        </a:rPr>
                        <a:t>Ajout de marges</a:t>
                      </a:r>
                      <a:br>
                        <a:rPr lang="fr-FR" sz="1100" u="none" strike="noStrike" kern="1200" dirty="0">
                          <a:solidFill>
                            <a:schemeClr val="dk1"/>
                          </a:solidFill>
                          <a:effectLst/>
                          <a:latin typeface="+mn-lt"/>
                          <a:ea typeface="+mn-ea"/>
                          <a:cs typeface="+mn-cs"/>
                        </a:rPr>
                      </a:br>
                      <a:r>
                        <a:rPr lang="fr-FR" sz="1100" u="none" strike="noStrike" kern="1200" dirty="0">
                          <a:solidFill>
                            <a:schemeClr val="dk1"/>
                          </a:solidFill>
                          <a:effectLst/>
                          <a:latin typeface="+mn-lt"/>
                          <a:ea typeface="+mn-ea"/>
                          <a:cs typeface="+mn-cs"/>
                        </a:rPr>
                        <a:t>Baisse la résolution des images injectées</a:t>
                      </a: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961520768"/>
                  </a:ext>
                </a:extLst>
              </a:tr>
              <a:tr h="290966">
                <a:tc>
                  <a:txBody>
                    <a:bodyPr/>
                    <a:lstStyle/>
                    <a:p>
                      <a:pPr algn="l" fontAlgn="ctr"/>
                      <a:r>
                        <a:rPr lang="fr-FR" sz="1400" u="none" strike="noStrike" dirty="0" err="1">
                          <a:effectLst/>
                        </a:rPr>
                        <a:t>license</a:t>
                      </a:r>
                      <a:r>
                        <a:rPr lang="fr-FR" sz="1400" u="none" strike="noStrike" dirty="0">
                          <a:effectLst/>
                        </a:rPr>
                        <a:t>-splitter</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b" latinLnBrk="0" hangingPunct="1"/>
                      <a:r>
                        <a:rPr lang="fr-FR" sz="1400" u="none" strike="noStrike" kern="1200" dirty="0" err="1">
                          <a:solidFill>
                            <a:schemeClr val="dk1"/>
                          </a:solidFill>
                          <a:effectLst/>
                          <a:latin typeface="+mn-lt"/>
                          <a:ea typeface="+mn-ea"/>
                          <a:cs typeface="+mn-cs"/>
                        </a:rPr>
                        <a:t>pdftoppm</a:t>
                      </a:r>
                      <a:endParaRPr lang="fr-FR" sz="14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b" latinLnBrk="0" hangingPunct="1"/>
                      <a:r>
                        <a:rPr lang="fr-FR" sz="1100" u="none" strike="noStrike" kern="1200" dirty="0">
                          <a:solidFill>
                            <a:schemeClr val="dk1"/>
                          </a:solidFill>
                          <a:effectLst/>
                          <a:latin typeface="+mn-lt"/>
                          <a:ea typeface="+mn-ea"/>
                          <a:cs typeface="+mn-cs"/>
                        </a:rPr>
                        <a:t>Bascule a </a:t>
                      </a:r>
                      <a:r>
                        <a:rPr lang="fr-FR" sz="1100" u="none" strike="noStrike" kern="1200" dirty="0" err="1">
                          <a:solidFill>
                            <a:schemeClr val="dk1"/>
                          </a:solidFill>
                          <a:effectLst/>
                          <a:latin typeface="+mn-lt"/>
                          <a:ea typeface="+mn-ea"/>
                          <a:cs typeface="+mn-cs"/>
                        </a:rPr>
                        <a:t>mupdf</a:t>
                      </a:r>
                      <a:endParaRPr lang="fr-FR" sz="1100" u="none" strike="noStrike" kern="1200" dirty="0">
                        <a:solidFill>
                          <a:schemeClr val="dk1"/>
                        </a:solidFill>
                        <a:effectLst/>
                        <a:latin typeface="+mn-lt"/>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a:pPr>
                      <a:r>
                        <a:rPr lang="fr-FR" sz="1100" dirty="0"/>
                        <a:t>Extraction des images directement des </a:t>
                      </a:r>
                      <a:r>
                        <a:rPr lang="fr-FR" sz="1100" dirty="0" err="1"/>
                        <a:t>pdfs</a:t>
                      </a:r>
                      <a:br>
                        <a:rPr lang="fr-FR" sz="1100" u="none" strike="noStrike" kern="1200" dirty="0">
                          <a:solidFill>
                            <a:schemeClr val="dk1"/>
                          </a:solidFill>
                          <a:effectLst/>
                          <a:latin typeface="+mn-lt"/>
                          <a:ea typeface="+mn-ea"/>
                          <a:cs typeface="+mn-cs"/>
                        </a:rPr>
                      </a:br>
                      <a:r>
                        <a:rPr lang="fr-FR" sz="1100" u="none" strike="noStrike" kern="1200" dirty="0">
                          <a:solidFill>
                            <a:schemeClr val="dk1"/>
                          </a:solidFill>
                          <a:effectLst/>
                          <a:latin typeface="+mn-lt"/>
                          <a:ea typeface="+mn-ea"/>
                          <a:cs typeface="+mn-cs"/>
                        </a:rPr>
                        <a:t>Mise en place d’une taille max</a:t>
                      </a:r>
                      <a:endParaRPr lang="fr-FR" sz="1100" dirty="0"/>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512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extLst>
                  <a:ext uri="{0D108BD9-81ED-4DB2-BD59-A6C34878D82A}">
                    <a16:rowId xmlns:a16="http://schemas.microsoft.com/office/drawing/2014/main" val="1264799201"/>
                  </a:ext>
                </a:extLst>
              </a:tr>
              <a:tr h="290966">
                <a:tc>
                  <a:txBody>
                    <a:bodyPr/>
                    <a:lstStyle/>
                    <a:p>
                      <a:pPr algn="l" fontAlgn="b"/>
                      <a:r>
                        <a:rPr lang="fr-FR" sz="1400" u="none" strike="noStrike" dirty="0" err="1">
                          <a:solidFill>
                            <a:srgbClr val="7030A0"/>
                          </a:solidFill>
                          <a:effectLst/>
                        </a:rPr>
                        <a:t>license</a:t>
                      </a:r>
                      <a:r>
                        <a:rPr lang="fr-FR" sz="1400" u="none" strike="noStrike" dirty="0">
                          <a:solidFill>
                            <a:srgbClr val="7030A0"/>
                          </a:solidFill>
                          <a:effectLst/>
                        </a:rPr>
                        <a:t>-</a:t>
                      </a:r>
                      <a:r>
                        <a:rPr lang="fr-FR" sz="1400" u="none" strike="noStrike" dirty="0" err="1">
                          <a:solidFill>
                            <a:srgbClr val="7030A0"/>
                          </a:solidFill>
                          <a:effectLst/>
                        </a:rPr>
                        <a:t>text</a:t>
                      </a:r>
                      <a:r>
                        <a:rPr lang="fr-FR" sz="1400" u="none" strike="noStrike" dirty="0">
                          <a:solidFill>
                            <a:srgbClr val="7030A0"/>
                          </a:solidFill>
                          <a:effectLst/>
                        </a:rPr>
                        <a:t>-boxes</a:t>
                      </a:r>
                      <a:endParaRPr lang="fr-FR" sz="1400" b="0" i="0" u="none" strike="noStrike" dirty="0">
                        <a:solidFill>
                          <a:srgbClr val="7030A0"/>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err="1">
                          <a:solidFill>
                            <a:srgbClr val="7030A0"/>
                          </a:solidFill>
                          <a:effectLst/>
                        </a:rPr>
                        <a:t>Tensorflow</a:t>
                      </a:r>
                      <a:r>
                        <a:rPr lang="fr-FR" sz="1400" u="none" strike="noStrike" dirty="0">
                          <a:solidFill>
                            <a:srgbClr val="7030A0"/>
                          </a:solidFill>
                          <a:effectLst/>
                        </a:rPr>
                        <a:t> 1.x</a:t>
                      </a:r>
                      <a:endParaRPr lang="fr-FR" sz="1400" b="0" i="0" u="none" strike="noStrike" dirty="0">
                        <a:solidFill>
                          <a:srgbClr val="7030A0"/>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 même algo en mode </a:t>
                      </a:r>
                      <a:r>
                        <a:rPr kumimoji="0" lang="fr-FR" sz="1100" b="0" i="0" u="none" strike="noStrike" kern="1200" cap="none" spc="0" normalizeH="0" baseline="0" noProof="0" dirty="0" err="1">
                          <a:ln>
                            <a:noFill/>
                          </a:ln>
                          <a:solidFill>
                            <a:srgbClr val="2D293E"/>
                          </a:solidFill>
                          <a:effectLst/>
                          <a:uLnTx/>
                          <a:uFillTx/>
                          <a:latin typeface="+mn-lt"/>
                          <a:ea typeface="+mn-ea"/>
                          <a:cs typeface="+mn-cs"/>
                        </a:rPr>
                        <a:t>OpenCV</a:t>
                      </a:r>
                      <a:r>
                        <a:rPr kumimoji="0" lang="fr-FR" sz="1100" b="0" i="0" u="none" strike="noStrike" kern="1200" cap="none" spc="0" normalizeH="0" baseline="0" noProof="0" dirty="0">
                          <a:ln>
                            <a:noFill/>
                          </a:ln>
                          <a:solidFill>
                            <a:srgbClr val="2D293E"/>
                          </a:solidFill>
                          <a:effectLst/>
                          <a:uLnTx/>
                          <a:uFillTx/>
                          <a:latin typeface="+mn-lt"/>
                          <a:ea typeface="+mn-ea"/>
                          <a:cs typeface="+mn-cs"/>
                        </a:rPr>
                        <a:t> CPU, python 3.8</a:t>
                      </a:r>
                    </a:p>
                  </a:txBody>
                  <a:tcPr marL="5511" marR="5511" marT="5511" marB="26452" anchor="ctr"/>
                </a:tc>
                <a:tc>
                  <a:txBody>
                    <a:bodyPr/>
                    <a:lstStyle/>
                    <a:p>
                      <a:pPr algn="l" fontAlgn="b"/>
                      <a:r>
                        <a:rPr lang="fr-FR" sz="1800" u="none" strike="noStrike" dirty="0">
                          <a:solidFill>
                            <a:srgbClr val="7030A0"/>
                          </a:solidFill>
                          <a:effectLst/>
                        </a:rPr>
                        <a:t>10</a:t>
                      </a:r>
                      <a:endParaRPr lang="fr-FR" sz="1800" b="1" i="0" u="none" strike="noStrike" dirty="0">
                        <a:solidFill>
                          <a:srgbClr val="7030A0"/>
                        </a:solidFill>
                        <a:effectLst/>
                        <a:latin typeface="Calibri" panose="020F0502020204030204" pitchFamily="34" charset="0"/>
                      </a:endParaRPr>
                    </a:p>
                  </a:txBody>
                  <a:tcPr marL="5511" marR="5511" marT="5511" marB="26452" anchor="ctr"/>
                </a:tc>
                <a:tc>
                  <a:txBody>
                    <a:bodyPr/>
                    <a:lstStyle/>
                    <a:p>
                      <a:pPr marL="0" algn="l" defTabSz="914400" rtl="0" eaLnBrk="1" fontAlgn="ctr" latinLnBrk="0" hangingPunct="1"/>
                      <a:r>
                        <a:rPr lang="fr-FR" sz="1800" u="none" strike="noStrike" kern="1200" dirty="0">
                          <a:solidFill>
                            <a:srgbClr val="7030A0"/>
                          </a:solidFill>
                          <a:effectLst/>
                          <a:latin typeface="+mn-lt"/>
                          <a:ea typeface="+mn-ea"/>
                          <a:cs typeface="+mn-cs"/>
                        </a:rPr>
                        <a:t>3.6</a:t>
                      </a:r>
                    </a:p>
                  </a:txBody>
                  <a:tcPr marL="5511" marR="5511" marT="5511" marB="26452" anchor="ctr"/>
                </a:tc>
                <a:tc>
                  <a:txBody>
                    <a:bodyPr/>
                    <a:lstStyle/>
                    <a:p>
                      <a:pPr marL="0" algn="l" defTabSz="914400" rtl="0" eaLnBrk="1" fontAlgn="ctr" latinLnBrk="0" hangingPunct="1"/>
                      <a:r>
                        <a:rPr lang="fr-FR" sz="1800" u="none" strike="noStrike" kern="1200" dirty="0">
                          <a:solidFill>
                            <a:srgbClr val="7030A0"/>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7030A0"/>
                          </a:solidFill>
                          <a:effectLst/>
                          <a:latin typeface="+mn-lt"/>
                          <a:ea typeface="+mn-ea"/>
                          <a:cs typeface="+mn-cs"/>
                        </a:rPr>
                        <a:t>8980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endParaRPr lang="fr-FR" sz="1800" b="0" kern="1200" dirty="0">
                        <a:solidFill>
                          <a:srgbClr val="7030A0"/>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7030A0"/>
                          </a:solidFill>
                          <a:effectLst/>
                          <a:latin typeface="+mn-lt"/>
                          <a:ea typeface="+mn-ea"/>
                          <a:cs typeface="+mn-cs"/>
                        </a:rPr>
                        <a:t>670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7030A0"/>
                          </a:solidFill>
                          <a:effectLst/>
                          <a:latin typeface="+mn-lt"/>
                          <a:ea typeface="+mn-ea"/>
                          <a:cs typeface="+mn-cs"/>
                        </a:rPr>
                        <a:t>- 1183</a:t>
                      </a:r>
                    </a:p>
                  </a:txBody>
                  <a:tcPr marL="5511" marR="5511" marT="5511" marB="26452" anchor="ctr"/>
                </a:tc>
                <a:extLst>
                  <a:ext uri="{0D108BD9-81ED-4DB2-BD59-A6C34878D82A}">
                    <a16:rowId xmlns:a16="http://schemas.microsoft.com/office/drawing/2014/main" val="2813063500"/>
                  </a:ext>
                </a:extLst>
              </a:tr>
              <a:tr h="290966">
                <a:tc>
                  <a:txBody>
                    <a:bodyPr/>
                    <a:lstStyle/>
                    <a:p>
                      <a:pPr algn="l" fontAlgn="ctr"/>
                      <a:r>
                        <a:rPr lang="fr-FR" sz="1400" u="none" strike="noStrike" dirty="0">
                          <a:effectLst/>
                        </a:rPr>
                        <a:t>new-</a:t>
                      </a:r>
                      <a:r>
                        <a:rPr lang="fr-FR" sz="1400" u="none" strike="noStrike" dirty="0" err="1">
                          <a:effectLst/>
                        </a:rPr>
                        <a:t>license</a:t>
                      </a:r>
                      <a:r>
                        <a:rPr lang="fr-FR" sz="1400" u="none" strike="noStrike" dirty="0">
                          <a:effectLst/>
                        </a:rPr>
                        <a:t>-info-recto-zoning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 </a:t>
                      </a:r>
                      <a:r>
                        <a:rPr kumimoji="0" lang="fr-FR" sz="1100" b="0" i="0" u="none" strike="noStrike" kern="1200" cap="none" spc="0" normalizeH="0" baseline="0" noProof="0" dirty="0" err="1">
                          <a:ln>
                            <a:noFill/>
                          </a:ln>
                          <a:solidFill>
                            <a:srgbClr val="2D293E"/>
                          </a:solidFill>
                          <a:effectLst/>
                          <a:uLnTx/>
                          <a:uFillTx/>
                          <a:latin typeface="+mn-lt"/>
                          <a:ea typeface="+mn-ea"/>
                          <a:cs typeface="+mn-cs"/>
                        </a:rPr>
                        <a:t>OpenCV</a:t>
                      </a:r>
                      <a:r>
                        <a:rPr kumimoji="0" lang="fr-FR" sz="1100" b="0" i="0" u="none" strike="noStrike" kern="1200" cap="none" spc="0" normalizeH="0" baseline="0" noProof="0" dirty="0">
                          <a:ln>
                            <a:noFill/>
                          </a:ln>
                          <a:solidFill>
                            <a:srgbClr val="2D293E"/>
                          </a:solidFill>
                          <a:effectLst/>
                          <a:uLnTx/>
                          <a:uFillTx/>
                          <a:latin typeface="+mn-lt"/>
                          <a:ea typeface="+mn-ea"/>
                          <a:cs typeface="+mn-cs"/>
                        </a:rPr>
                        <a:t> CPU</a:t>
                      </a:r>
                      <a:br>
                        <a:rPr kumimoji="0" lang="fr-FR" sz="1100" b="0" i="0" u="none" strike="noStrike" kern="1200" cap="none" spc="0" normalizeH="0" baseline="0" noProof="0" dirty="0">
                          <a:ln>
                            <a:noFill/>
                          </a:ln>
                          <a:solidFill>
                            <a:srgbClr val="2D293E"/>
                          </a:solidFill>
                          <a:effectLst/>
                          <a:uLnTx/>
                          <a:uFillTx/>
                          <a:latin typeface="+mn-lt"/>
                          <a:ea typeface="+mn-ea"/>
                          <a:cs typeface="+mn-cs"/>
                        </a:rPr>
                      </a:br>
                      <a:r>
                        <a:rPr kumimoji="0" lang="fr-FR" sz="1100" b="0" i="0" u="none" strike="noStrike" kern="1200" cap="none" spc="0" normalizeH="0" baseline="0" noProof="0" dirty="0">
                          <a:ln>
                            <a:noFill/>
                          </a:ln>
                          <a:solidFill>
                            <a:srgbClr val="2D293E"/>
                          </a:solidFill>
                          <a:effectLst/>
                          <a:uLnTx/>
                          <a:uFillTx/>
                          <a:latin typeface="+mn-lt"/>
                          <a:ea typeface="+mn-ea"/>
                          <a:cs typeface="+mn-cs"/>
                        </a:rPr>
                        <a:t>Baisse qualité</a:t>
                      </a: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043234722"/>
                  </a:ext>
                </a:extLst>
              </a:tr>
              <a:tr h="0">
                <a:tc>
                  <a:txBody>
                    <a:bodyPr/>
                    <a:lstStyle/>
                    <a:p>
                      <a:pPr algn="l" fontAlgn="ctr"/>
                      <a:r>
                        <a:rPr lang="fr-FR" sz="1400" u="none" strike="noStrike" dirty="0">
                          <a:effectLst/>
                        </a:rPr>
                        <a:t>new-</a:t>
                      </a:r>
                      <a:r>
                        <a:rPr lang="fr-FR" sz="1400" u="none" strike="noStrike" dirty="0" err="1">
                          <a:effectLst/>
                        </a:rPr>
                        <a:t>license</a:t>
                      </a:r>
                      <a:r>
                        <a:rPr lang="fr-FR" sz="1400" u="none" strike="noStrike" dirty="0">
                          <a:effectLst/>
                        </a:rPr>
                        <a:t>-info-verso-zoning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 </a:t>
                      </a:r>
                      <a:r>
                        <a:rPr kumimoji="0" lang="fr-FR" sz="1100" b="0" i="0" u="none" strike="noStrike" kern="1200" cap="none" spc="0" normalizeH="0" baseline="0" noProof="0" dirty="0" err="1">
                          <a:ln>
                            <a:noFill/>
                          </a:ln>
                          <a:solidFill>
                            <a:srgbClr val="2D293E"/>
                          </a:solidFill>
                          <a:effectLst/>
                          <a:uLnTx/>
                          <a:uFillTx/>
                          <a:latin typeface="+mn-lt"/>
                          <a:ea typeface="+mn-ea"/>
                          <a:cs typeface="+mn-cs"/>
                        </a:rPr>
                        <a:t>OpenCV</a:t>
                      </a:r>
                      <a:r>
                        <a:rPr kumimoji="0" lang="fr-FR" sz="1100" b="0" i="0" u="none" strike="noStrike" kern="1200" cap="none" spc="0" normalizeH="0" baseline="0" noProof="0" dirty="0">
                          <a:ln>
                            <a:noFill/>
                          </a:ln>
                          <a:solidFill>
                            <a:srgbClr val="2D293E"/>
                          </a:solidFill>
                          <a:effectLst/>
                          <a:uLnTx/>
                          <a:uFillTx/>
                          <a:latin typeface="+mn-lt"/>
                          <a:ea typeface="+mn-ea"/>
                          <a:cs typeface="+mn-cs"/>
                        </a:rPr>
                        <a:t> CPU</a:t>
                      </a:r>
                    </a:p>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Baisse qualité</a:t>
                      </a: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705037289"/>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-orientation-recto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4100</a:t>
                      </a: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- 615</a:t>
                      </a:r>
                    </a:p>
                  </a:txBody>
                  <a:tcPr marL="5511" marR="5511" marT="5511" marB="26452" anchor="ctr"/>
                </a:tc>
                <a:extLst>
                  <a:ext uri="{0D108BD9-81ED-4DB2-BD59-A6C34878D82A}">
                    <a16:rowId xmlns:a16="http://schemas.microsoft.com/office/drawing/2014/main" val="809583897"/>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-orientation-verso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4100</a:t>
                      </a: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- 615</a:t>
                      </a:r>
                    </a:p>
                  </a:txBody>
                  <a:tcPr marL="5511" marR="5511" marT="5511" marB="26452" anchor="ctr"/>
                </a:tc>
                <a:extLst>
                  <a:ext uri="{0D108BD9-81ED-4DB2-BD59-A6C34878D82A}">
                    <a16:rowId xmlns:a16="http://schemas.microsoft.com/office/drawing/2014/main" val="716342195"/>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-rotation-recto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5490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411,75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- 823,5</a:t>
                      </a:r>
                    </a:p>
                  </a:txBody>
                  <a:tcPr marL="5511" marR="5511" marT="5511" marB="26452" anchor="ctr"/>
                </a:tc>
                <a:extLst>
                  <a:ext uri="{0D108BD9-81ED-4DB2-BD59-A6C34878D82A}">
                    <a16:rowId xmlns:a16="http://schemas.microsoft.com/office/drawing/2014/main" val="943509759"/>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-rotation-verso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5490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411,75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- 823,5</a:t>
                      </a:r>
                    </a:p>
                  </a:txBody>
                  <a:tcPr marL="5511" marR="5511" marT="5511" marB="26452" anchor="ctr"/>
                </a:tc>
                <a:extLst>
                  <a:ext uri="{0D108BD9-81ED-4DB2-BD59-A6C34878D82A}">
                    <a16:rowId xmlns:a16="http://schemas.microsoft.com/office/drawing/2014/main" val="3257526281"/>
                  </a:ext>
                </a:extLst>
              </a:tr>
              <a:tr h="290966">
                <a:tc>
                  <a:txBody>
                    <a:bodyPr/>
                    <a:lstStyle/>
                    <a:p>
                      <a:pPr algn="l" fontAlgn="ctr"/>
                      <a:r>
                        <a:rPr lang="fr-FR" sz="1400" u="none" strike="noStrike" dirty="0" err="1">
                          <a:effectLst/>
                        </a:rPr>
                        <a:t>old</a:t>
                      </a:r>
                      <a:r>
                        <a:rPr lang="fr-FR" sz="1400" u="none" strike="noStrike" dirty="0">
                          <a:effectLst/>
                        </a:rPr>
                        <a:t>-</a:t>
                      </a:r>
                      <a:r>
                        <a:rPr lang="fr-FR" sz="1400" u="none" strike="noStrike" dirty="0" err="1">
                          <a:effectLst/>
                        </a:rPr>
                        <a:t>license</a:t>
                      </a:r>
                      <a:r>
                        <a:rPr lang="fr-FR" sz="1400" u="none" strike="noStrike" dirty="0">
                          <a:effectLst/>
                        </a:rPr>
                        <a:t>-info-recto-zoning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a:t>
                      </a:r>
                      <a:r>
                        <a:rPr lang="fr-FR" sz="1100" u="none" strike="noStrike" kern="1200" dirty="0">
                          <a:solidFill>
                            <a:schemeClr val="tx1"/>
                          </a:solidFill>
                          <a:effectLst/>
                          <a:latin typeface="+mn-lt"/>
                          <a:ea typeface="+mn-ea"/>
                          <a:cs typeface="+mn-cs"/>
                        </a:rPr>
                        <a:t> </a:t>
                      </a:r>
                      <a:r>
                        <a:rPr lang="fr-FR" sz="1100" u="none" strike="noStrike" kern="1200" dirty="0" err="1">
                          <a:solidFill>
                            <a:schemeClr val="tx1"/>
                          </a:solidFill>
                          <a:effectLst/>
                          <a:latin typeface="+mn-lt"/>
                          <a:ea typeface="+mn-ea"/>
                          <a:cs typeface="+mn-cs"/>
                        </a:rPr>
                        <a:t>OpenCV</a:t>
                      </a:r>
                      <a:r>
                        <a:rPr lang="fr-FR" sz="1100" u="none" strike="noStrike" kern="1200" dirty="0">
                          <a:solidFill>
                            <a:schemeClr val="tx1"/>
                          </a:solidFill>
                          <a:effectLst/>
                          <a:latin typeface="+mn-lt"/>
                          <a:ea typeface="+mn-ea"/>
                          <a:cs typeface="+mn-cs"/>
                        </a:rPr>
                        <a:t> CPU</a:t>
                      </a:r>
                      <a:br>
                        <a:rPr lang="fr-FR" sz="1100" u="none" strike="noStrike" kern="1200" dirty="0">
                          <a:solidFill>
                            <a:schemeClr val="tx1"/>
                          </a:solidFill>
                          <a:effectLst/>
                          <a:latin typeface="+mn-lt"/>
                          <a:ea typeface="+mn-ea"/>
                          <a:cs typeface="+mn-cs"/>
                        </a:rPr>
                      </a:br>
                      <a:r>
                        <a:rPr kumimoji="0" lang="fr-FR" sz="1100" b="0" i="0" u="none" strike="noStrike" kern="1200" cap="none" spc="0" normalizeH="0" baseline="0" noProof="0" dirty="0">
                          <a:ln>
                            <a:noFill/>
                          </a:ln>
                          <a:solidFill>
                            <a:srgbClr val="2D293E"/>
                          </a:solidFill>
                          <a:effectLst/>
                          <a:uLnTx/>
                          <a:uFillTx/>
                          <a:latin typeface="+mn-lt"/>
                          <a:ea typeface="+mn-ea"/>
                          <a:cs typeface="+mn-cs"/>
                        </a:rPr>
                        <a:t>Baisse qualité</a:t>
                      </a:r>
                      <a:endParaRPr lang="fr-FR" sz="1100" u="none" strike="noStrike" kern="1200" dirty="0">
                        <a:solidFill>
                          <a:schemeClr val="tx1"/>
                        </a:solidFill>
                        <a:effectLst/>
                        <a:latin typeface="+mn-lt"/>
                        <a:ea typeface="+mn-ea"/>
                        <a:cs typeface="+mn-cs"/>
                      </a:endParaRP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271776988"/>
                  </a:ext>
                </a:extLst>
              </a:tr>
              <a:tr h="290966">
                <a:tc>
                  <a:txBody>
                    <a:bodyPr/>
                    <a:lstStyle/>
                    <a:p>
                      <a:pPr marL="0" algn="l" defTabSz="914400" rtl="0" eaLnBrk="1" fontAlgn="ctr" latinLnBrk="0" hangingPunct="1"/>
                      <a:r>
                        <a:rPr lang="fr-FR" sz="1400" u="none" strike="noStrike" kern="1200" dirty="0" err="1">
                          <a:solidFill>
                            <a:schemeClr val="accent1">
                              <a:lumMod val="50000"/>
                            </a:schemeClr>
                          </a:solidFill>
                          <a:effectLst/>
                          <a:latin typeface="+mn-lt"/>
                          <a:ea typeface="+mn-ea"/>
                          <a:cs typeface="+mn-cs"/>
                        </a:rPr>
                        <a:t>old</a:t>
                      </a:r>
                      <a:r>
                        <a:rPr lang="fr-FR" sz="1400" u="none" strike="noStrike" kern="1200" dirty="0">
                          <a:solidFill>
                            <a:schemeClr val="accent1">
                              <a:lumMod val="50000"/>
                            </a:schemeClr>
                          </a:solidFill>
                          <a:effectLst/>
                          <a:latin typeface="+mn-lt"/>
                          <a:ea typeface="+mn-ea"/>
                          <a:cs typeface="+mn-cs"/>
                        </a:rPr>
                        <a:t>-</a:t>
                      </a:r>
                      <a:r>
                        <a:rPr lang="fr-FR" sz="1400" u="none" strike="noStrike" kern="1200" dirty="0" err="1">
                          <a:solidFill>
                            <a:schemeClr val="accent1">
                              <a:lumMod val="50000"/>
                            </a:schemeClr>
                          </a:solidFill>
                          <a:effectLst/>
                          <a:latin typeface="+mn-lt"/>
                          <a:ea typeface="+mn-ea"/>
                          <a:cs typeface="+mn-cs"/>
                        </a:rPr>
                        <a:t>license</a:t>
                      </a:r>
                      <a:r>
                        <a:rPr lang="fr-FR" sz="1400" u="none" strike="noStrike" kern="1200" dirty="0">
                          <a:solidFill>
                            <a:schemeClr val="accent1">
                              <a:lumMod val="50000"/>
                            </a:schemeClr>
                          </a:solidFill>
                          <a:effectLst/>
                          <a:latin typeface="+mn-lt"/>
                          <a:ea typeface="+mn-ea"/>
                          <a:cs typeface="+mn-cs"/>
                        </a:rPr>
                        <a:t>-orientation-recto</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400" u="none" strike="noStrike" kern="1200" dirty="0" err="1">
                          <a:solidFill>
                            <a:schemeClr val="accent1">
                              <a:lumMod val="50000"/>
                            </a:schemeClr>
                          </a:solidFill>
                          <a:effectLst/>
                          <a:latin typeface="+mn-lt"/>
                          <a:ea typeface="+mn-ea"/>
                          <a:cs typeface="+mn-cs"/>
                        </a:rPr>
                        <a:t>Tensorflow</a:t>
                      </a:r>
                      <a:r>
                        <a:rPr lang="fr-FR" sz="1400" u="none" strike="noStrike" kern="1200" dirty="0">
                          <a:solidFill>
                            <a:schemeClr val="accent1">
                              <a:lumMod val="50000"/>
                            </a:schemeClr>
                          </a:solidFill>
                          <a:effectLst/>
                          <a:latin typeface="+mn-lt"/>
                          <a:ea typeface="+mn-ea"/>
                          <a:cs typeface="+mn-cs"/>
                        </a:rPr>
                        <a:t> 2.x</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marL="0" algn="l" defTabSz="914400" rtl="0" eaLnBrk="1" fontAlgn="ctr" latinLnBrk="0" hangingPunct="1"/>
                      <a:r>
                        <a:rPr lang="fr-FR" sz="1800" u="none" strike="noStrike" kern="1200" dirty="0">
                          <a:solidFill>
                            <a:schemeClr val="accent1">
                              <a:lumMod val="50000"/>
                            </a:schemeClr>
                          </a:solidFill>
                          <a:effectLst/>
                          <a:latin typeface="+mn-lt"/>
                          <a:ea typeface="+mn-ea"/>
                          <a:cs typeface="+mn-cs"/>
                        </a:rPr>
                        <a:t>10.1</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4100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- 615</a:t>
                      </a:r>
                    </a:p>
                  </a:txBody>
                  <a:tcPr marL="5511" marR="5511" marT="5511" marB="26452" anchor="ctr"/>
                </a:tc>
                <a:extLst>
                  <a:ext uri="{0D108BD9-81ED-4DB2-BD59-A6C34878D82A}">
                    <a16:rowId xmlns:a16="http://schemas.microsoft.com/office/drawing/2014/main" val="1686685168"/>
                  </a:ext>
                </a:extLst>
              </a:tr>
              <a:tr h="290966">
                <a:tc>
                  <a:txBody>
                    <a:bodyPr/>
                    <a:lstStyle/>
                    <a:p>
                      <a:pPr algn="l" fontAlgn="ctr"/>
                      <a:r>
                        <a:rPr lang="fr-FR" sz="1400" u="none" strike="noStrike" dirty="0" err="1">
                          <a:effectLst/>
                        </a:rPr>
                        <a:t>license-core</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err="1">
                          <a:effectLst/>
                        </a:rPr>
                        <a:t>OpenCV</a:t>
                      </a:r>
                      <a:r>
                        <a:rPr lang="fr-FR" sz="1400" u="none" strike="noStrike" dirty="0">
                          <a:effectLst/>
                        </a:rPr>
                        <a:t> 2.x</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b" latinLnBrk="0" hangingPunct="1"/>
                      <a:endParaRPr lang="fr-FR" sz="1100" u="none" strike="noStrike" kern="1200" dirty="0">
                        <a:solidFill>
                          <a:schemeClr val="dk1"/>
                        </a:solidFill>
                        <a:effectLst/>
                        <a:latin typeface="+mn-lt"/>
                        <a:ea typeface="+mn-ea"/>
                        <a:cs typeface="+mn-cs"/>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dk1"/>
                        </a:solidFill>
                        <a:effectLst/>
                        <a:latin typeface="+mn-lt"/>
                        <a:ea typeface="+mn-ea"/>
                        <a:cs typeface="+mn-cs"/>
                      </a:endParaRPr>
                    </a:p>
                  </a:txBody>
                  <a:tcPr marL="5511" marR="5511" marT="5511" marB="26452" anchor="ctr"/>
                </a:tc>
                <a:extLst>
                  <a:ext uri="{0D108BD9-81ED-4DB2-BD59-A6C34878D82A}">
                    <a16:rowId xmlns:a16="http://schemas.microsoft.com/office/drawing/2014/main" val="83441337"/>
                  </a:ext>
                </a:extLst>
              </a:tr>
              <a:tr h="290966">
                <a:tc>
                  <a:txBody>
                    <a:bodyPr/>
                    <a:lstStyle/>
                    <a:p>
                      <a:pPr algn="l" fontAlgn="ctr"/>
                      <a:r>
                        <a:rPr lang="fr-FR" sz="1400" u="none" strike="noStrike" dirty="0" err="1">
                          <a:solidFill>
                            <a:srgbClr val="C00000"/>
                          </a:solidFill>
                          <a:effectLst/>
                        </a:rPr>
                        <a:t>old</a:t>
                      </a:r>
                      <a:r>
                        <a:rPr lang="fr-FR" sz="1400" u="none" strike="noStrike" dirty="0">
                          <a:solidFill>
                            <a:srgbClr val="C00000"/>
                          </a:solidFill>
                          <a:effectLst/>
                        </a:rPr>
                        <a:t>-</a:t>
                      </a:r>
                      <a:r>
                        <a:rPr lang="fr-FR" sz="1400" u="none" strike="noStrike" dirty="0" err="1">
                          <a:solidFill>
                            <a:srgbClr val="C00000"/>
                          </a:solidFill>
                          <a:effectLst/>
                        </a:rPr>
                        <a:t>license</a:t>
                      </a:r>
                      <a:r>
                        <a:rPr lang="fr-FR" sz="1400" u="none" strike="noStrike" dirty="0">
                          <a:solidFill>
                            <a:srgbClr val="C00000"/>
                          </a:solidFill>
                          <a:effectLst/>
                        </a:rPr>
                        <a:t>-recto-table-classifier</a:t>
                      </a:r>
                      <a:endParaRPr lang="fr-FR" sz="1400" b="0" i="0" u="none" strike="noStrike" dirty="0">
                        <a:solidFill>
                          <a:srgbClr val="C00000"/>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err="1">
                          <a:solidFill>
                            <a:srgbClr val="C00000"/>
                          </a:solidFill>
                          <a:effectLst/>
                        </a:rPr>
                        <a:t>Tensorflow</a:t>
                      </a:r>
                      <a:r>
                        <a:rPr lang="fr-FR" sz="1400" u="none" strike="noStrike" dirty="0">
                          <a:solidFill>
                            <a:srgbClr val="C00000"/>
                          </a:solidFill>
                          <a:effectLst/>
                        </a:rPr>
                        <a:t> 2.x</a:t>
                      </a:r>
                      <a:endParaRPr lang="fr-FR" sz="1400" b="0" i="0" u="none" strike="noStrike" dirty="0">
                        <a:solidFill>
                          <a:srgbClr val="C00000"/>
                        </a:solidFill>
                        <a:effectLst/>
                        <a:latin typeface="Consolas" panose="020B0609020204030204" pitchFamily="49" charset="0"/>
                      </a:endParaRPr>
                    </a:p>
                  </a:txBody>
                  <a:tcPr marL="5511" marR="5511" marT="5511" marB="26452" anchor="ctr"/>
                </a:tc>
                <a:tc>
                  <a:txBody>
                    <a:bodyPr/>
                    <a:lstStyle/>
                    <a:p>
                      <a:pPr algn="l" fontAlgn="ctr"/>
                      <a:r>
                        <a:rPr kumimoji="0" lang="fr-FR" sz="1100" b="0" i="0" u="none" strike="noStrike" kern="1200" cap="none" spc="0" normalizeH="0" baseline="0" dirty="0">
                          <a:ln>
                            <a:noFill/>
                          </a:ln>
                          <a:solidFill>
                            <a:srgbClr val="C00000"/>
                          </a:solidFill>
                          <a:effectLst/>
                          <a:uLnTx/>
                          <a:uFillTx/>
                          <a:latin typeface="+mn-lt"/>
                          <a:ea typeface="+mn-ea"/>
                          <a:cs typeface="+mn-cs"/>
                        </a:rPr>
                        <a:t>Suppression</a:t>
                      </a:r>
                    </a:p>
                  </a:txBody>
                  <a:tcPr marL="5511" marR="5511" marT="5511" marB="26452" anchor="ctr"/>
                </a:tc>
                <a:tc>
                  <a:txBody>
                    <a:bodyPr/>
                    <a:lstStyle/>
                    <a:p>
                      <a:pPr algn="l" fontAlgn="b"/>
                      <a:r>
                        <a:rPr lang="fr-FR" sz="1800" u="none" strike="noStrike" dirty="0">
                          <a:solidFill>
                            <a:srgbClr val="C00000"/>
                          </a:solidFill>
                          <a:effectLst/>
                        </a:rPr>
                        <a:t>10.1</a:t>
                      </a:r>
                      <a:endParaRPr lang="fr-FR" sz="1800" b="1" i="0" u="none" strike="noStrike" dirty="0">
                        <a:solidFill>
                          <a:srgbClr val="C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rgbClr val="C00000"/>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rgbClr val="C00000"/>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C00000"/>
                          </a:solidFill>
                          <a:effectLst/>
                          <a:latin typeface="+mn-lt"/>
                          <a:ea typeface="+mn-ea"/>
                          <a:cs typeface="+mn-cs"/>
                        </a:rPr>
                        <a:t>4100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rgbClr val="C00000"/>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rgbClr val="C00000"/>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rgbClr val="C00000"/>
                        </a:solidFill>
                        <a:effectLst/>
                        <a:latin typeface="+mn-lt"/>
                        <a:ea typeface="+mn-ea"/>
                        <a:cs typeface="+mn-cs"/>
                      </a:endParaRPr>
                    </a:p>
                  </a:txBody>
                  <a:tcPr marL="5511" marR="5511" marT="5511" marB="26452" anchor="ctr"/>
                </a:tc>
                <a:extLst>
                  <a:ext uri="{0D108BD9-81ED-4DB2-BD59-A6C34878D82A}">
                    <a16:rowId xmlns:a16="http://schemas.microsoft.com/office/drawing/2014/main" val="2185025985"/>
                  </a:ext>
                </a:extLst>
              </a:tr>
              <a:tr h="290966">
                <a:tc gridSpan="9">
                  <a:txBody>
                    <a:bodyPr/>
                    <a:lstStyle/>
                    <a:p>
                      <a:pPr algn="r" fontAlgn="ctr"/>
                      <a:r>
                        <a:rPr lang="fr-FR" sz="1800" b="1" i="0" u="none" strike="noStrike" dirty="0">
                          <a:solidFill>
                            <a:srgbClr val="0451A5"/>
                          </a:solidFill>
                          <a:effectLst/>
                          <a:latin typeface="Consolas" panose="020B0609020204030204" pitchFamily="49" charset="0"/>
                        </a:rPr>
                        <a:t>Total : </a:t>
                      </a:r>
                    </a:p>
                  </a:txBody>
                  <a:tcPr marL="5511" marR="5511" marT="5511" marB="26452" anchor="ctr"/>
                </a:tc>
                <a:tc hMerge="1">
                  <a:txBody>
                    <a:bodyPr/>
                    <a:lstStyle/>
                    <a:p>
                      <a:pPr algn="l" fontAlgn="ctr"/>
                      <a:endParaRPr lang="fr-FR" sz="1400" b="0" i="0" u="none" strike="noStrike" dirty="0">
                        <a:solidFill>
                          <a:srgbClr val="0451A5"/>
                        </a:solidFill>
                        <a:effectLst/>
                        <a:latin typeface="Consolas" panose="020B0609020204030204" pitchFamily="49" charset="0"/>
                      </a:endParaRPr>
                    </a:p>
                  </a:txBody>
                  <a:tcPr marL="5511" marR="5511" marT="5511" marB="26452" anchor="ctr"/>
                </a:tc>
                <a:tc hMerge="1">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hMerge="1">
                  <a:txBody>
                    <a:bodyPr/>
                    <a:lstStyle/>
                    <a:p>
                      <a:pPr algn="l" fontAlgn="b"/>
                      <a:endParaRPr lang="fr-FR" sz="1800" b="1" i="0" u="none" strike="noStrike" dirty="0">
                        <a:solidFill>
                          <a:srgbClr val="000000"/>
                        </a:solidFill>
                        <a:effectLst/>
                        <a:latin typeface="Calibri" panose="020F0502020204030204" pitchFamily="34" charset="0"/>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1" u="none" strike="noStrike" kern="1200" dirty="0">
                          <a:solidFill>
                            <a:schemeClr val="dk1"/>
                          </a:solidFill>
                          <a:effectLst/>
                          <a:latin typeface="+mn-lt"/>
                          <a:ea typeface="+mn-ea"/>
                          <a:cs typeface="+mn-cs"/>
                        </a:rPr>
                        <a:t>-11 348</a:t>
                      </a:r>
                    </a:p>
                  </a:txBody>
                  <a:tcPr marL="5511" marR="5511" marT="5511" marB="26452" anchor="ctr"/>
                </a:tc>
                <a:extLst>
                  <a:ext uri="{0D108BD9-81ED-4DB2-BD59-A6C34878D82A}">
                    <a16:rowId xmlns:a16="http://schemas.microsoft.com/office/drawing/2014/main" val="1635772214"/>
                  </a:ext>
                </a:extLst>
              </a:tr>
            </a:tbl>
          </a:graphicData>
        </a:graphic>
      </p:graphicFrame>
    </p:spTree>
    <p:extLst>
      <p:ext uri="{BB962C8B-B14F-4D97-AF65-F5344CB8AC3E}">
        <p14:creationId xmlns:p14="http://schemas.microsoft.com/office/powerpoint/2010/main" val="269972051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988D00-EBEE-4C32-89E8-1A6286D97FA4}"/>
              </a:ext>
            </a:extLst>
          </p:cNvPr>
          <p:cNvSpPr>
            <a:spLocks noGrp="1"/>
          </p:cNvSpPr>
          <p:nvPr>
            <p:ph type="title"/>
          </p:nvPr>
        </p:nvSpPr>
        <p:spPr/>
        <p:txBody>
          <a:bodyPr/>
          <a:lstStyle/>
          <a:p>
            <a:endParaRPr lang="fr-FR"/>
          </a:p>
        </p:txBody>
      </p:sp>
      <p:pic>
        <p:nvPicPr>
          <p:cNvPr id="1026" name="Picture 2">
            <a:extLst>
              <a:ext uri="{FF2B5EF4-FFF2-40B4-BE49-F238E27FC236}">
                <a16:creationId xmlns:a16="http://schemas.microsoft.com/office/drawing/2014/main" id="{594CB6D1-682D-4613-B08E-B0AA79B54C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8765" y="818322"/>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322282-A52E-4939-A894-E6C565DBE2B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253331"/>
            <a:ext cx="4351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33003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a:t>
            </a:r>
            <a:r>
              <a:rPr lang="en-FR" sz="1400" dirty="0">
                <a:solidFill>
                  <a:schemeClr val="tx1"/>
                </a:solidFill>
              </a:rPr>
              <a:t>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S</a:t>
            </a:r>
            <a:r>
              <a:rPr lang="en-FR" sz="1400">
                <a:solidFill>
                  <a:schemeClr val="tx1"/>
                </a:solidFill>
              </a:rPr>
              <a:t>plitter</a:t>
            </a:r>
            <a:endParaRPr lang="en-FR" sz="1400" dirty="0">
              <a:solidFill>
                <a:schemeClr val="tx1"/>
              </a:solidFill>
            </a:endParaRP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46" name="Rounded Rectangle 45">
            <a:extLst>
              <a:ext uri="{FF2B5EF4-FFF2-40B4-BE49-F238E27FC236}">
                <a16:creationId xmlns:a16="http://schemas.microsoft.com/office/drawing/2014/main" id="{5380B965-1D8F-334A-8BB7-B3F2FE4D7275}"/>
              </a:ext>
            </a:extLst>
          </p:cNvPr>
          <p:cNvSpPr/>
          <p:nvPr/>
        </p:nvSpPr>
        <p:spPr>
          <a:xfrm>
            <a:off x="4425657" y="3160130"/>
            <a:ext cx="1120726" cy="913949"/>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a:t>
            </a:r>
            <a:endParaRPr lang="en-FR" sz="1400" dirty="0">
              <a:solidFill>
                <a:schemeClr val="tx1"/>
              </a:solidFill>
            </a:endParaRP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4803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3618646"/>
            <a:ext cx="294963" cy="89387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2A98F1AB-6F27-B34B-B911-3F611879B59E}"/>
              </a:ext>
            </a:extLst>
          </p:cNvPr>
          <p:cNvCxnSpPr>
            <a:cxnSpLocks/>
            <a:stCxn id="46" idx="1"/>
            <a:endCxn id="78" idx="3"/>
          </p:cNvCxnSpPr>
          <p:nvPr/>
        </p:nvCxnSpPr>
        <p:spPr>
          <a:xfrm flipH="1" flipV="1">
            <a:off x="4221261" y="3615244"/>
            <a:ext cx="204396" cy="186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6" y="3091930"/>
            <a:ext cx="1120726" cy="104345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3613659"/>
            <a:ext cx="226461" cy="498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8" name="Rectangle 77">
            <a:extLst>
              <a:ext uri="{FF2B5EF4-FFF2-40B4-BE49-F238E27FC236}">
                <a16:creationId xmlns:a16="http://schemas.microsoft.com/office/drawing/2014/main" id="{559C4262-A2DF-4074-9695-FD7ACD4A35F1}"/>
              </a:ext>
            </a:extLst>
          </p:cNvPr>
          <p:cNvSpPr/>
          <p:nvPr/>
        </p:nvSpPr>
        <p:spPr>
          <a:xfrm>
            <a:off x="3631494" y="3476935"/>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5" name="Straight Arrow Connector 88">
            <a:extLst>
              <a:ext uri="{FF2B5EF4-FFF2-40B4-BE49-F238E27FC236}">
                <a16:creationId xmlns:a16="http://schemas.microsoft.com/office/drawing/2014/main" id="{E8CA7242-AD62-48C6-B073-1D657FD6B051}"/>
              </a:ext>
            </a:extLst>
          </p:cNvPr>
          <p:cNvCxnSpPr>
            <a:cxnSpLocks/>
            <a:stCxn id="78" idx="1"/>
            <a:endCxn id="50" idx="3"/>
          </p:cNvCxnSpPr>
          <p:nvPr/>
        </p:nvCxnSpPr>
        <p:spPr>
          <a:xfrm flipH="1" flipV="1">
            <a:off x="3446412" y="3613659"/>
            <a:ext cx="185082" cy="158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80" y="169231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018134"/>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a:off x="2122301" y="2154210"/>
            <a:ext cx="224279" cy="223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156443"/>
            <a:ext cx="318038" cy="235607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21559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84138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4854879"/>
            <a:ext cx="1120726" cy="104345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353903"/>
            <a:ext cx="161192" cy="2270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515237" y="1701000"/>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43" name="Rectangle 42">
            <a:extLst>
              <a:ext uri="{FF2B5EF4-FFF2-40B4-BE49-F238E27FC236}">
                <a16:creationId xmlns:a16="http://schemas.microsoft.com/office/drawing/2014/main" id="{02B44E21-674F-42B7-AB1A-6C1168BD5CF8}"/>
              </a:ext>
            </a:extLst>
          </p:cNvPr>
          <p:cNvSpPr/>
          <p:nvPr/>
        </p:nvSpPr>
        <p:spPr>
          <a:xfrm>
            <a:off x="3639943" y="201559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47" name="Straight Arrow Connector 82">
            <a:extLst>
              <a:ext uri="{FF2B5EF4-FFF2-40B4-BE49-F238E27FC236}">
                <a16:creationId xmlns:a16="http://schemas.microsoft.com/office/drawing/2014/main" id="{3C7ECAFB-822B-48A5-9C41-AB80BE13357C}"/>
              </a:ext>
            </a:extLst>
          </p:cNvPr>
          <p:cNvCxnSpPr>
            <a:cxnSpLocks/>
            <a:stCxn id="71" idx="3"/>
            <a:endCxn id="43" idx="1"/>
          </p:cNvCxnSpPr>
          <p:nvPr/>
        </p:nvCxnSpPr>
        <p:spPr>
          <a:xfrm flipV="1">
            <a:off x="3467306" y="2153899"/>
            <a:ext cx="172637" cy="3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Straight Arrow Connector 82">
            <a:extLst>
              <a:ext uri="{FF2B5EF4-FFF2-40B4-BE49-F238E27FC236}">
                <a16:creationId xmlns:a16="http://schemas.microsoft.com/office/drawing/2014/main" id="{25DD7BB5-34AF-4760-9BA6-8948F1017DCE}"/>
              </a:ext>
            </a:extLst>
          </p:cNvPr>
          <p:cNvCxnSpPr>
            <a:cxnSpLocks/>
            <a:stCxn id="166" idx="1"/>
            <a:endCxn id="43" idx="3"/>
          </p:cNvCxnSpPr>
          <p:nvPr/>
        </p:nvCxnSpPr>
        <p:spPr>
          <a:xfrm flipH="1" flipV="1">
            <a:off x="4229710" y="2153899"/>
            <a:ext cx="182903" cy="172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2" name="Rectangle 51">
            <a:extLst>
              <a:ext uri="{FF2B5EF4-FFF2-40B4-BE49-F238E27FC236}">
                <a16:creationId xmlns:a16="http://schemas.microsoft.com/office/drawing/2014/main" id="{E58FC3B7-69B0-4FBD-A5B9-3CE263332095}"/>
              </a:ext>
            </a:extLst>
          </p:cNvPr>
          <p:cNvSpPr/>
          <p:nvPr/>
        </p:nvSpPr>
        <p:spPr>
          <a:xfrm>
            <a:off x="3623436" y="523830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flipV="1">
            <a:off x="3431827" y="5376608"/>
            <a:ext cx="191609"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213203" y="5376001"/>
            <a:ext cx="221785" cy="60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5700182" y="20213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166" idx="3"/>
            <a:endCxn id="87" idx="1"/>
          </p:cNvCxnSpPr>
          <p:nvPr/>
        </p:nvCxnSpPr>
        <p:spPr>
          <a:xfrm>
            <a:off x="5533339" y="2155627"/>
            <a:ext cx="166843" cy="40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flipV="1">
            <a:off x="6289949" y="2159673"/>
            <a:ext cx="225288" cy="321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5703397" y="347535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46" idx="3"/>
            <a:endCxn id="92" idx="1"/>
          </p:cNvCxnSpPr>
          <p:nvPr/>
        </p:nvCxnSpPr>
        <p:spPr>
          <a:xfrm flipV="1">
            <a:off x="5546383" y="3613660"/>
            <a:ext cx="157014" cy="34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6293164" y="3613660"/>
            <a:ext cx="173091" cy="524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751209" y="524196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555714" y="5376001"/>
            <a:ext cx="195495" cy="426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340976" y="5372783"/>
            <a:ext cx="170055" cy="748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434988" y="4914109"/>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OCR</a:t>
            </a:r>
            <a:endParaRPr lang="en-FR" sz="1400" dirty="0">
              <a:solidFill>
                <a:schemeClr val="tx1"/>
              </a:solidFill>
            </a:endParaRP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635963" y="1701000"/>
            <a:ext cx="3843133" cy="46189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267808"/>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14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6" name="Rounded Rectangle 45">
            <a:extLst>
              <a:ext uri="{FF2B5EF4-FFF2-40B4-BE49-F238E27FC236}">
                <a16:creationId xmlns:a16="http://schemas.microsoft.com/office/drawing/2014/main" id="{998C22EE-1BC9-4A2E-ABD1-B799AF8303A6}"/>
              </a:ext>
            </a:extLst>
          </p:cNvPr>
          <p:cNvSpPr/>
          <p:nvPr/>
        </p:nvSpPr>
        <p:spPr>
          <a:xfrm>
            <a:off x="4412613" y="1693735"/>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sp>
        <p:nvSpPr>
          <p:cNvPr id="178" name="Rounded Rectangle 44">
            <a:extLst>
              <a:ext uri="{FF2B5EF4-FFF2-40B4-BE49-F238E27FC236}">
                <a16:creationId xmlns:a16="http://schemas.microsoft.com/office/drawing/2014/main" id="{D44D4A96-2938-4DA3-80D0-883BDC8958D8}"/>
              </a:ext>
            </a:extLst>
          </p:cNvPr>
          <p:cNvSpPr/>
          <p:nvPr/>
        </p:nvSpPr>
        <p:spPr>
          <a:xfrm>
            <a:off x="6466255" y="3157016"/>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152581"/>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438473"/>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 Tableau</a:t>
            </a:r>
            <a:endParaRPr lang="en-FR" sz="1400" dirty="0">
              <a:solidFill>
                <a:schemeClr val="tx1"/>
              </a:solidFill>
            </a:endParaRP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555714" y="1701000"/>
            <a:ext cx="5923382" cy="36750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86981" y="1701000"/>
            <a:ext cx="3892115" cy="191790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511031" y="4910891"/>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Classifier Tableau</a:t>
            </a:r>
            <a:endParaRPr lang="en-FR" sz="1400" dirty="0">
              <a:solidFill>
                <a:schemeClr val="tx1"/>
              </a:solidFill>
            </a:endParaRP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4920810"/>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244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382701"/>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a:off x="7631757" y="5372783"/>
            <a:ext cx="502743" cy="99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86981" y="3618908"/>
            <a:ext cx="508809" cy="6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3614473"/>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1701000"/>
            <a:ext cx="0" cy="73747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362256"/>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391738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055693"/>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3614473"/>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p:cNvCxnSpPr>
          <p:nvPr/>
        </p:nvCxnSpPr>
        <p:spPr>
          <a:xfrm flipH="1" flipV="1">
            <a:off x="10179698" y="590743"/>
            <a:ext cx="728122"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8601836" y="402842"/>
            <a:ext cx="1574470" cy="369332"/>
          </a:xfrm>
          <a:prstGeom prst="rect">
            <a:avLst/>
          </a:prstGeom>
          <a:noFill/>
        </p:spPr>
        <p:txBody>
          <a:bodyPr wrap="none" rtlCol="0">
            <a:spAutoFit/>
          </a:bodyPr>
          <a:lstStyle/>
          <a:p>
            <a:r>
              <a:rPr lang="fr-FR" dirty="0"/>
              <a:t>Callback HTTP</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389400"/>
            <a:ext cx="2322559" cy="369332"/>
          </a:xfrm>
          <a:prstGeom prst="rect">
            <a:avLst/>
          </a:prstGeom>
          <a:noFill/>
        </p:spPr>
        <p:txBody>
          <a:bodyPr wrap="none" rtlCol="0">
            <a:spAutoFit/>
          </a:bodyPr>
          <a:lstStyle/>
          <a:p>
            <a:r>
              <a:rPr lang="fr-FR" dirty="0">
                <a:solidFill>
                  <a:schemeClr val="bg2">
                    <a:lumMod val="50000"/>
                  </a:schemeClr>
                </a:solidFill>
              </a:rPr>
              <a:t>Nouveau permis recto</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2772744"/>
            <a:ext cx="2357568" cy="369332"/>
          </a:xfrm>
          <a:prstGeom prst="rect">
            <a:avLst/>
          </a:prstGeom>
          <a:noFill/>
        </p:spPr>
        <p:txBody>
          <a:bodyPr wrap="none" rtlCol="0">
            <a:spAutoFit/>
          </a:bodyPr>
          <a:lstStyle/>
          <a:p>
            <a:r>
              <a:rPr lang="fr-FR" dirty="0">
                <a:solidFill>
                  <a:schemeClr val="accent5">
                    <a:lumMod val="75000"/>
                  </a:schemeClr>
                </a:solidFill>
              </a:rPr>
              <a:t>Nouveau permis verso</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543886"/>
            <a:ext cx="2111219" cy="369332"/>
          </a:xfrm>
          <a:prstGeom prst="rect">
            <a:avLst/>
          </a:prstGeom>
          <a:noFill/>
        </p:spPr>
        <p:txBody>
          <a:bodyPr wrap="none" rtlCol="0">
            <a:spAutoFit/>
          </a:bodyPr>
          <a:lstStyle/>
          <a:p>
            <a:r>
              <a:rPr lang="fr-FR" dirty="0">
                <a:solidFill>
                  <a:schemeClr val="accent1">
                    <a:lumMod val="75000"/>
                  </a:schemeClr>
                </a:solidFill>
              </a:rPr>
              <a:t>Ancien permis recto</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480665"/>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1111938" y="564276"/>
            <a:ext cx="2106026" cy="369332"/>
          </a:xfrm>
          <a:prstGeom prst="rect">
            <a:avLst/>
          </a:prstGeom>
          <a:noFill/>
        </p:spPr>
        <p:txBody>
          <a:bodyPr wrap="none" rtlCol="0">
            <a:spAutoFit/>
          </a:bodyPr>
          <a:lstStyle/>
          <a:p>
            <a:r>
              <a:rPr lang="fr-FR" dirty="0"/>
              <a:t>Input callback HTTP</a:t>
            </a:r>
          </a:p>
        </p:txBody>
      </p:sp>
    </p:spTree>
    <p:extLst>
      <p:ext uri="{BB962C8B-B14F-4D97-AF65-F5344CB8AC3E}">
        <p14:creationId xmlns:p14="http://schemas.microsoft.com/office/powerpoint/2010/main" val="14228523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F8B4BC2-9DD1-4543-A926-32CFD4C03744}"/>
              </a:ext>
            </a:extLst>
          </p:cNvPr>
          <p:cNvSpPr/>
          <p:nvPr/>
        </p:nvSpPr>
        <p:spPr>
          <a:xfrm>
            <a:off x="7874619" y="828973"/>
            <a:ext cx="3969921" cy="38178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Deep</a:t>
            </a:r>
            <a:r>
              <a:rPr lang="fr-FR" dirty="0"/>
              <a:t> Learning</a:t>
            </a:r>
          </a:p>
        </p:txBody>
      </p:sp>
      <p:sp>
        <p:nvSpPr>
          <p:cNvPr id="5" name="Ellipse 4">
            <a:extLst>
              <a:ext uri="{FF2B5EF4-FFF2-40B4-BE49-F238E27FC236}">
                <a16:creationId xmlns:a16="http://schemas.microsoft.com/office/drawing/2014/main" id="{107B116B-C842-4CD2-91C0-F56049595016}"/>
              </a:ext>
            </a:extLst>
          </p:cNvPr>
          <p:cNvSpPr/>
          <p:nvPr/>
        </p:nvSpPr>
        <p:spPr>
          <a:xfrm>
            <a:off x="4426139" y="1692334"/>
            <a:ext cx="2414726" cy="232595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Machine</a:t>
            </a:r>
          </a:p>
          <a:p>
            <a:pPr algn="ctr"/>
            <a:r>
              <a:rPr lang="fr-FR" dirty="0"/>
              <a:t>Learning</a:t>
            </a:r>
          </a:p>
        </p:txBody>
      </p:sp>
      <p:sp>
        <p:nvSpPr>
          <p:cNvPr id="6" name="Ellipse 5">
            <a:extLst>
              <a:ext uri="{FF2B5EF4-FFF2-40B4-BE49-F238E27FC236}">
                <a16:creationId xmlns:a16="http://schemas.microsoft.com/office/drawing/2014/main" id="{AEE3A551-EE17-4958-8020-FD47D6CE164D}"/>
              </a:ext>
            </a:extLst>
          </p:cNvPr>
          <p:cNvSpPr/>
          <p:nvPr/>
        </p:nvSpPr>
        <p:spPr>
          <a:xfrm>
            <a:off x="1004832" y="2065196"/>
            <a:ext cx="1724977" cy="158022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Code classique</a:t>
            </a:r>
          </a:p>
        </p:txBody>
      </p:sp>
      <p:sp>
        <p:nvSpPr>
          <p:cNvPr id="10" name="ZoneTexte 9">
            <a:extLst>
              <a:ext uri="{FF2B5EF4-FFF2-40B4-BE49-F238E27FC236}">
                <a16:creationId xmlns:a16="http://schemas.microsoft.com/office/drawing/2014/main" id="{2650FB87-1053-4ACB-8921-E9B57C50A989}"/>
              </a:ext>
            </a:extLst>
          </p:cNvPr>
          <p:cNvSpPr txBox="1"/>
          <p:nvPr/>
        </p:nvSpPr>
        <p:spPr>
          <a:xfrm>
            <a:off x="102162" y="4869239"/>
            <a:ext cx="4140878" cy="2031325"/>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pPr marL="285750" indent="-285750">
              <a:buFont typeface="Arial" panose="020B0604020202020204" pitchFamily="34" charset="0"/>
              <a:buChar char="•"/>
            </a:pPr>
            <a:endParaRPr lang="fr-FR" dirty="0">
              <a:solidFill>
                <a:schemeClr val="bg2">
                  <a:lumMod val="25000"/>
                </a:schemeClr>
              </a:solidFill>
            </a:endParaRPr>
          </a:p>
        </p:txBody>
      </p:sp>
      <p:sp>
        <p:nvSpPr>
          <p:cNvPr id="11" name="ZoneTexte 10">
            <a:extLst>
              <a:ext uri="{FF2B5EF4-FFF2-40B4-BE49-F238E27FC236}">
                <a16:creationId xmlns:a16="http://schemas.microsoft.com/office/drawing/2014/main" id="{A22CDB90-57A2-41A4-B2A4-1CC8DE6D943F}"/>
              </a:ext>
            </a:extLst>
          </p:cNvPr>
          <p:cNvSpPr txBox="1"/>
          <p:nvPr/>
        </p:nvSpPr>
        <p:spPr>
          <a:xfrm>
            <a:off x="4133498" y="4881155"/>
            <a:ext cx="3827434" cy="1200329"/>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50000"/>
                  </a:schemeClr>
                </a:solidFill>
              </a:rPr>
              <a:t>Itération Longue</a:t>
            </a:r>
          </a:p>
          <a:p>
            <a:pPr marL="285750" indent="-285750">
              <a:buFont typeface="Arial" panose="020B0604020202020204" pitchFamily="34" charset="0"/>
              <a:buChar char="•"/>
            </a:pPr>
            <a:r>
              <a:rPr lang="fr-FR" dirty="0">
                <a:solidFill>
                  <a:schemeClr val="accent3">
                    <a:lumMod val="50000"/>
                  </a:schemeClr>
                </a:solidFill>
              </a:rPr>
              <a:t>Peu résilient aux changements</a:t>
            </a:r>
          </a:p>
          <a:p>
            <a:pPr marL="285750" indent="-285750">
              <a:buFont typeface="Arial" panose="020B0604020202020204" pitchFamily="34" charset="0"/>
              <a:buChar char="•"/>
            </a:pPr>
            <a:r>
              <a:rPr lang="fr-FR" dirty="0">
                <a:solidFill>
                  <a:schemeClr val="accent3">
                    <a:lumMod val="50000"/>
                  </a:schemeClr>
                </a:solidFill>
              </a:rPr>
              <a:t>Couteux en temps/RAM/CPU</a:t>
            </a:r>
          </a:p>
          <a:p>
            <a:pPr marL="285750" indent="-285750">
              <a:buFont typeface="Arial" panose="020B0604020202020204" pitchFamily="34" charset="0"/>
              <a:buChar char="•"/>
            </a:pPr>
            <a:r>
              <a:rPr lang="fr-FR" dirty="0">
                <a:solidFill>
                  <a:schemeClr val="accent3">
                    <a:lumMod val="50000"/>
                  </a:schemeClr>
                </a:solidFill>
              </a:rPr>
              <a:t>Couvrira les cas simple (structuré)</a:t>
            </a:r>
          </a:p>
        </p:txBody>
      </p:sp>
      <p:sp>
        <p:nvSpPr>
          <p:cNvPr id="12" name="ZoneTexte 11">
            <a:extLst>
              <a:ext uri="{FF2B5EF4-FFF2-40B4-BE49-F238E27FC236}">
                <a16:creationId xmlns:a16="http://schemas.microsoft.com/office/drawing/2014/main" id="{3DF74EE3-78E1-47C8-950F-725E4793C46A}"/>
              </a:ext>
            </a:extLst>
          </p:cNvPr>
          <p:cNvSpPr txBox="1"/>
          <p:nvPr/>
        </p:nvSpPr>
        <p:spPr>
          <a:xfrm>
            <a:off x="8136464" y="4869239"/>
            <a:ext cx="4055536" cy="1754326"/>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Très 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p:txBody>
      </p:sp>
      <p:sp>
        <p:nvSpPr>
          <p:cNvPr id="2" name="Flèche : droite 1">
            <a:extLst>
              <a:ext uri="{FF2B5EF4-FFF2-40B4-BE49-F238E27FC236}">
                <a16:creationId xmlns:a16="http://schemas.microsoft.com/office/drawing/2014/main" id="{19C9FFB9-602C-425A-A145-B026D7806654}"/>
              </a:ext>
            </a:extLst>
          </p:cNvPr>
          <p:cNvSpPr/>
          <p:nvPr/>
        </p:nvSpPr>
        <p:spPr>
          <a:xfrm>
            <a:off x="1703734" y="191526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2566223" y="2553305"/>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2228913" y="33591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1086207" y="327124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904699" y="240386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6" name="Flèche : droite 15">
            <a:extLst>
              <a:ext uri="{FF2B5EF4-FFF2-40B4-BE49-F238E27FC236}">
                <a16:creationId xmlns:a16="http://schemas.microsoft.com/office/drawing/2014/main" id="{EB57161E-FF48-4216-A05B-CF96A1A31811}"/>
              </a:ext>
            </a:extLst>
          </p:cNvPr>
          <p:cNvSpPr/>
          <p:nvPr/>
        </p:nvSpPr>
        <p:spPr>
          <a:xfrm rot="16942636">
            <a:off x="4365946" y="2257117"/>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7" name="Flèche : droite 16">
            <a:extLst>
              <a:ext uri="{FF2B5EF4-FFF2-40B4-BE49-F238E27FC236}">
                <a16:creationId xmlns:a16="http://schemas.microsoft.com/office/drawing/2014/main" id="{B6B20839-2F61-4DDB-903E-B3687FEC6EBE}"/>
              </a:ext>
            </a:extLst>
          </p:cNvPr>
          <p:cNvSpPr/>
          <p:nvPr/>
        </p:nvSpPr>
        <p:spPr>
          <a:xfrm rot="3902026">
            <a:off x="6624095" y="244903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8" name="Flèche : droite 17">
            <a:extLst>
              <a:ext uri="{FF2B5EF4-FFF2-40B4-BE49-F238E27FC236}">
                <a16:creationId xmlns:a16="http://schemas.microsoft.com/office/drawing/2014/main" id="{4DD64F02-82ED-40B9-A374-DBBAC481DF28}"/>
              </a:ext>
            </a:extLst>
          </p:cNvPr>
          <p:cNvSpPr/>
          <p:nvPr/>
        </p:nvSpPr>
        <p:spPr>
          <a:xfrm>
            <a:off x="5353239" y="15424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9" name="Flèche : droite 18">
            <a:extLst>
              <a:ext uri="{FF2B5EF4-FFF2-40B4-BE49-F238E27FC236}">
                <a16:creationId xmlns:a16="http://schemas.microsoft.com/office/drawing/2014/main" id="{B463AA12-346F-4CDD-A073-8A8B144AEE58}"/>
              </a:ext>
            </a:extLst>
          </p:cNvPr>
          <p:cNvSpPr/>
          <p:nvPr/>
        </p:nvSpPr>
        <p:spPr>
          <a:xfrm rot="8711714">
            <a:off x="6394032" y="348772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0" name="Flèche : droite 19">
            <a:extLst>
              <a:ext uri="{FF2B5EF4-FFF2-40B4-BE49-F238E27FC236}">
                <a16:creationId xmlns:a16="http://schemas.microsoft.com/office/drawing/2014/main" id="{54741DF4-AA5F-49AD-8FFC-49DC91CE51F0}"/>
              </a:ext>
            </a:extLst>
          </p:cNvPr>
          <p:cNvSpPr/>
          <p:nvPr/>
        </p:nvSpPr>
        <p:spPr>
          <a:xfrm rot="13292990">
            <a:off x="4754651" y="365734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8613585" y="417746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802645" y="204553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9695993" y="727600"/>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1468585" y="171519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1246045" y="381286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838200" y="365125"/>
            <a:ext cx="10515600" cy="1325563"/>
          </a:xfrm>
        </p:spPr>
        <p:txBody>
          <a:bodyPr/>
          <a:lstStyle/>
          <a:p>
            <a:r>
              <a:rPr lang="fr-FR" dirty="0"/>
              <a:t>Type d’algorithme</a:t>
            </a:r>
          </a:p>
        </p:txBody>
      </p:sp>
    </p:spTree>
    <p:extLst>
      <p:ext uri="{BB962C8B-B14F-4D97-AF65-F5344CB8AC3E}">
        <p14:creationId xmlns:p14="http://schemas.microsoft.com/office/powerpoint/2010/main" val="2565020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38897" y="833516"/>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dirty="0"/>
              <a:t>Code</a:t>
            </a:r>
          </a:p>
        </p:txBody>
      </p:sp>
      <p:cxnSp>
        <p:nvCxnSpPr>
          <p:cNvPr id="6" name="Connecteur droit avec flèche 5">
            <a:extLst>
              <a:ext uri="{FF2B5EF4-FFF2-40B4-BE49-F238E27FC236}">
                <a16:creationId xmlns:a16="http://schemas.microsoft.com/office/drawing/2014/main" id="{636380CE-31B8-4E69-8A4C-8092C5C4F53B}"/>
              </a:ext>
            </a:extLst>
          </p:cNvPr>
          <p:cNvCxnSpPr>
            <a:endCxn id="4" idx="1"/>
          </p:cNvCxnSpPr>
          <p:nvPr/>
        </p:nvCxnSpPr>
        <p:spPr>
          <a:xfrm>
            <a:off x="3167297" y="168848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7327817" y="168848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869822" y="1327733"/>
            <a:ext cx="1075103" cy="584775"/>
          </a:xfrm>
          <a:prstGeom prst="rect">
            <a:avLst/>
          </a:prstGeom>
          <a:noFill/>
        </p:spPr>
        <p:txBody>
          <a:bodyPr wrap="none" rtlCol="0">
            <a:spAutoFit/>
          </a:bodyPr>
          <a:lstStyle/>
          <a:p>
            <a:r>
              <a:rPr lang="fr-FR" sz="3200" dirty="0"/>
              <a:t>Input</a:t>
            </a:r>
          </a:p>
        </p:txBody>
      </p:sp>
      <p:sp>
        <p:nvSpPr>
          <p:cNvPr id="9" name="ZoneTexte 8">
            <a:extLst>
              <a:ext uri="{FF2B5EF4-FFF2-40B4-BE49-F238E27FC236}">
                <a16:creationId xmlns:a16="http://schemas.microsoft.com/office/drawing/2014/main" id="{9D3F8072-33BD-4A69-BDBA-5D22A61ACC28}"/>
              </a:ext>
            </a:extLst>
          </p:cNvPr>
          <p:cNvSpPr txBox="1"/>
          <p:nvPr/>
        </p:nvSpPr>
        <p:spPr>
          <a:xfrm>
            <a:off x="8921789" y="1327732"/>
            <a:ext cx="1362874" cy="584775"/>
          </a:xfrm>
          <a:prstGeom prst="rect">
            <a:avLst/>
          </a:prstGeom>
          <a:noFill/>
        </p:spPr>
        <p:txBody>
          <a:bodyPr wrap="none" rtlCol="0">
            <a:spAutoFit/>
          </a:bodyPr>
          <a:lstStyle/>
          <a:p>
            <a:r>
              <a:rPr lang="fr-FR" sz="3200" dirty="0"/>
              <a:t>Output</a:t>
            </a:r>
          </a:p>
        </p:txBody>
      </p:sp>
      <p:sp>
        <p:nvSpPr>
          <p:cNvPr id="10" name="ZoneTexte 9">
            <a:extLst>
              <a:ext uri="{FF2B5EF4-FFF2-40B4-BE49-F238E27FC236}">
                <a16:creationId xmlns:a16="http://schemas.microsoft.com/office/drawing/2014/main" id="{4B373F61-6DA3-4F4D-9052-A1412CD491C3}"/>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11" name="Rectangle 10">
            <a:extLst>
              <a:ext uri="{FF2B5EF4-FFF2-40B4-BE49-F238E27FC236}">
                <a16:creationId xmlns:a16="http://schemas.microsoft.com/office/drawing/2014/main" id="{4912D05B-F961-444D-AA53-AA5A52ABE149}"/>
              </a:ext>
            </a:extLst>
          </p:cNvPr>
          <p:cNvSpPr/>
          <p:nvPr/>
        </p:nvSpPr>
        <p:spPr>
          <a:xfrm>
            <a:off x="4538897" y="3398408"/>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dirty="0"/>
              <a:t>AI model</a:t>
            </a:r>
          </a:p>
        </p:txBody>
      </p:sp>
      <p:cxnSp>
        <p:nvCxnSpPr>
          <p:cNvPr id="12" name="Connecteur droit avec flèche 11">
            <a:extLst>
              <a:ext uri="{FF2B5EF4-FFF2-40B4-BE49-F238E27FC236}">
                <a16:creationId xmlns:a16="http://schemas.microsoft.com/office/drawing/2014/main" id="{B5A73AA0-7B85-4783-9911-488EC9F7C71F}"/>
              </a:ext>
            </a:extLst>
          </p:cNvPr>
          <p:cNvCxnSpPr>
            <a:endCxn id="11" idx="1"/>
          </p:cNvCxnSpPr>
          <p:nvPr/>
        </p:nvCxnSpPr>
        <p:spPr>
          <a:xfrm>
            <a:off x="3167297" y="4253372"/>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945ECC64-BE36-4A26-9512-1BA473F7188B}"/>
              </a:ext>
            </a:extLst>
          </p:cNvPr>
          <p:cNvCxnSpPr/>
          <p:nvPr/>
        </p:nvCxnSpPr>
        <p:spPr>
          <a:xfrm>
            <a:off x="7327817" y="4253372"/>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1A1F6DEB-9D57-4139-AFF8-5B15F675C9F9}"/>
              </a:ext>
            </a:extLst>
          </p:cNvPr>
          <p:cNvSpPr txBox="1"/>
          <p:nvPr/>
        </p:nvSpPr>
        <p:spPr>
          <a:xfrm>
            <a:off x="1869822" y="3892625"/>
            <a:ext cx="1075103" cy="584775"/>
          </a:xfrm>
          <a:prstGeom prst="rect">
            <a:avLst/>
          </a:prstGeom>
          <a:noFill/>
        </p:spPr>
        <p:txBody>
          <a:bodyPr wrap="none" rtlCol="0">
            <a:spAutoFit/>
          </a:bodyPr>
          <a:lstStyle/>
          <a:p>
            <a:r>
              <a:rPr lang="fr-FR" sz="3200" dirty="0"/>
              <a:t>Input</a:t>
            </a:r>
          </a:p>
        </p:txBody>
      </p:sp>
      <p:sp>
        <p:nvSpPr>
          <p:cNvPr id="15" name="ZoneTexte 14">
            <a:extLst>
              <a:ext uri="{FF2B5EF4-FFF2-40B4-BE49-F238E27FC236}">
                <a16:creationId xmlns:a16="http://schemas.microsoft.com/office/drawing/2014/main" id="{9B4A28E2-B5D0-4F7E-8881-5637A2A5E41E}"/>
              </a:ext>
            </a:extLst>
          </p:cNvPr>
          <p:cNvSpPr txBox="1"/>
          <p:nvPr/>
        </p:nvSpPr>
        <p:spPr>
          <a:xfrm>
            <a:off x="8921789" y="3892624"/>
            <a:ext cx="1362874" cy="584775"/>
          </a:xfrm>
          <a:prstGeom prst="rect">
            <a:avLst/>
          </a:prstGeom>
          <a:noFill/>
        </p:spPr>
        <p:txBody>
          <a:bodyPr wrap="none" rtlCol="0">
            <a:spAutoFit/>
          </a:bodyPr>
          <a:lstStyle/>
          <a:p>
            <a:r>
              <a:rPr lang="fr-FR" sz="3200" dirty="0"/>
              <a:t>Output</a:t>
            </a:r>
          </a:p>
        </p:txBody>
      </p:sp>
      <p:pic>
        <p:nvPicPr>
          <p:cNvPr id="16" name="Espace réservé du contenu 5">
            <a:extLst>
              <a:ext uri="{FF2B5EF4-FFF2-40B4-BE49-F238E27FC236}">
                <a16:creationId xmlns:a16="http://schemas.microsoft.com/office/drawing/2014/main" id="{54E82B8A-AE25-4B14-9B58-E2C6C35950FA}"/>
              </a:ext>
            </a:extLst>
          </p:cNvPr>
          <p:cNvPicPr>
            <a:picLocks noChangeAspect="1"/>
          </p:cNvPicPr>
          <p:nvPr/>
        </p:nvPicPr>
        <p:blipFill rotWithShape="1">
          <a:blip r:embed="rId2">
            <a:extLst>
              <a:ext uri="{28A0092B-C50C-407E-A947-70E740481C1C}">
                <a14:useLocalDpi xmlns:a14="http://schemas.microsoft.com/office/drawing/2010/main" val="0"/>
              </a:ext>
            </a:extLst>
          </a:blip>
          <a:srcRect l="12907" t="-1" r="16058" b="-2621"/>
          <a:stretch/>
        </p:blipFill>
        <p:spPr>
          <a:xfrm>
            <a:off x="5786661" y="4651661"/>
            <a:ext cx="523428" cy="426043"/>
          </a:xfrm>
          <a:prstGeom prst="rect">
            <a:avLst/>
          </a:prstGeom>
          <a:effectLst>
            <a:outerShdw algn="ctr" rotWithShape="0">
              <a:srgbClr val="000000"/>
            </a:outerShdw>
          </a:effectLst>
        </p:spPr>
      </p:pic>
      <p:sp>
        <p:nvSpPr>
          <p:cNvPr id="17" name="Rectangle 16">
            <a:extLst>
              <a:ext uri="{FF2B5EF4-FFF2-40B4-BE49-F238E27FC236}">
                <a16:creationId xmlns:a16="http://schemas.microsoft.com/office/drawing/2014/main" id="{E4618D72-7034-4E50-B868-E22533164D4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674147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7BF285-7BF8-473F-9860-AAB672BC1E1A}"/>
              </a:ext>
            </a:extLst>
          </p:cNvPr>
          <p:cNvSpPr>
            <a:spLocks noGrp="1"/>
          </p:cNvSpPr>
          <p:nvPr>
            <p:ph type="title"/>
          </p:nvPr>
        </p:nvSpPr>
        <p:spPr/>
        <p:txBody>
          <a:bodyPr/>
          <a:lstStyle/>
          <a:p>
            <a:r>
              <a:rPr lang="fr-FR" dirty="0"/>
              <a:t>Suite refactorisation</a:t>
            </a:r>
          </a:p>
        </p:txBody>
      </p:sp>
      <p:sp>
        <p:nvSpPr>
          <p:cNvPr id="3" name="Espace réservé du contenu 2">
            <a:extLst>
              <a:ext uri="{FF2B5EF4-FFF2-40B4-BE49-F238E27FC236}">
                <a16:creationId xmlns:a16="http://schemas.microsoft.com/office/drawing/2014/main" id="{AC0D34ED-C79C-4538-99AC-E6B2B07B69EC}"/>
              </a:ext>
            </a:extLst>
          </p:cNvPr>
          <p:cNvSpPr>
            <a:spLocks noGrp="1"/>
          </p:cNvSpPr>
          <p:nvPr>
            <p:ph idx="1"/>
          </p:nvPr>
        </p:nvSpPr>
        <p:spPr>
          <a:xfrm>
            <a:off x="838200" y="1825624"/>
            <a:ext cx="10515600" cy="4779361"/>
          </a:xfrm>
        </p:spPr>
        <p:txBody>
          <a:bodyPr>
            <a:normAutofit fontScale="77500" lnSpcReduction="20000"/>
          </a:bodyPr>
          <a:lstStyle/>
          <a:p>
            <a:r>
              <a:rPr lang="fr-FR" dirty="0"/>
              <a:t>Avec un peu d’effort, on peut encore gagner </a:t>
            </a:r>
          </a:p>
          <a:p>
            <a:pPr lvl="1"/>
            <a:r>
              <a:rPr lang="fr-FR" dirty="0"/>
              <a:t>1 à 5 secondes de temps de traitement</a:t>
            </a:r>
          </a:p>
          <a:p>
            <a:pPr lvl="1"/>
            <a:r>
              <a:rPr lang="fr-FR" dirty="0"/>
              <a:t>Environ encore 3000 €/mois en production</a:t>
            </a:r>
          </a:p>
          <a:p>
            <a:pPr lvl="1"/>
            <a:endParaRPr lang="fr-FR" dirty="0"/>
          </a:p>
          <a:p>
            <a:r>
              <a:rPr lang="fr-FR" dirty="0"/>
              <a:t>Tâches</a:t>
            </a:r>
          </a:p>
          <a:p>
            <a:pPr lvl="1"/>
            <a:r>
              <a:rPr lang="fr-FR" dirty="0"/>
              <a:t>Rendre les OCR résiliant à la qualité du zoning en amont (afin de pouvoir baisser la qualité des zoning)</a:t>
            </a:r>
          </a:p>
          <a:p>
            <a:pPr lvl="1"/>
            <a:r>
              <a:rPr lang="fr-FR" dirty="0"/>
              <a:t>Basculer les darknet GPU sur de l’</a:t>
            </a:r>
            <a:r>
              <a:rPr lang="fr-FR" dirty="0" err="1"/>
              <a:t>OpenCV</a:t>
            </a:r>
            <a:r>
              <a:rPr lang="fr-FR" dirty="0"/>
              <a:t> GPU ou CPU (Unification des librairies, </a:t>
            </a:r>
            <a:r>
              <a:rPr lang="fr-FR" dirty="0" err="1"/>
              <a:t>stream</a:t>
            </a:r>
            <a:r>
              <a:rPr lang="fr-FR" dirty="0"/>
              <a:t> mémoires des fichiers sans écriture disque, simplification technique)</a:t>
            </a:r>
          </a:p>
          <a:p>
            <a:pPr lvl="1"/>
            <a:r>
              <a:rPr lang="fr-FR" dirty="0"/>
              <a:t>Remplacement de « </a:t>
            </a:r>
            <a:r>
              <a:rPr lang="fr-FR" dirty="0" err="1"/>
              <a:t>license</a:t>
            </a:r>
            <a:r>
              <a:rPr lang="fr-FR" dirty="0"/>
              <a:t>-</a:t>
            </a:r>
            <a:r>
              <a:rPr lang="fr-FR" dirty="0" err="1"/>
              <a:t>text</a:t>
            </a:r>
            <a:r>
              <a:rPr lang="fr-FR" dirty="0"/>
              <a:t>-boxes » (qui ne peut pas être mis à jour et utilise un clone d’un git pas maintenu depuis 2 ans) remplacer par du traitement d’image (ou autre)</a:t>
            </a:r>
          </a:p>
          <a:p>
            <a:pPr lvl="1"/>
            <a:r>
              <a:rPr lang="fr-FR" dirty="0"/>
              <a:t>Suppression de « </a:t>
            </a:r>
            <a:r>
              <a:rPr lang="fr-FR" dirty="0" err="1"/>
              <a:t>old</a:t>
            </a:r>
            <a:r>
              <a:rPr lang="fr-FR" dirty="0"/>
              <a:t>-</a:t>
            </a:r>
            <a:r>
              <a:rPr lang="fr-FR" dirty="0" err="1"/>
              <a:t>license</a:t>
            </a:r>
            <a:r>
              <a:rPr lang="fr-FR" dirty="0"/>
              <a:t>-recto-table-classifier ». Réaliser la classification des anciens permis depuis le tout premier zoning (augmenterais la qualité de tous les traitements d’après)</a:t>
            </a:r>
          </a:p>
          <a:p>
            <a:pPr lvl="1"/>
            <a:r>
              <a:rPr lang="fr-FR" dirty="0"/>
              <a:t>Etudier suppression de new-</a:t>
            </a:r>
            <a:r>
              <a:rPr lang="fr-FR" dirty="0" err="1"/>
              <a:t>license</a:t>
            </a:r>
            <a:r>
              <a:rPr lang="fr-FR" dirty="0"/>
              <a:t>-info-recto-zoning</a:t>
            </a:r>
            <a:endParaRPr lang="fr-FR" dirty="0">
              <a:solidFill>
                <a:srgbClr val="0451A5"/>
              </a:solidFill>
              <a:latin typeface="Consolas" panose="020B0609020204030204" pitchFamily="49" charset="0"/>
            </a:endParaRPr>
          </a:p>
          <a:p>
            <a:pPr lvl="1"/>
            <a:r>
              <a:rPr lang="fr-FR" dirty="0"/>
              <a:t>Etudier suppression de new-</a:t>
            </a:r>
            <a:r>
              <a:rPr lang="fr-FR" dirty="0" err="1"/>
              <a:t>license</a:t>
            </a:r>
            <a:r>
              <a:rPr lang="fr-FR" dirty="0"/>
              <a:t>-info-verso-zoning</a:t>
            </a:r>
          </a:p>
          <a:p>
            <a:pPr lvl="1"/>
            <a:r>
              <a:rPr lang="fr-FR" dirty="0"/>
              <a:t>Valider les prénoms/prénoms/villes en utilisant les donnée de </a:t>
            </a:r>
            <a:r>
              <a:rPr lang="fr-FR" dirty="0" err="1"/>
              <a:t>l’insee</a:t>
            </a:r>
            <a:r>
              <a:rPr lang="fr-FR" dirty="0"/>
              <a:t> un CER</a:t>
            </a:r>
          </a:p>
          <a:p>
            <a:pPr lvl="1"/>
            <a:r>
              <a:rPr lang="fr-FR" dirty="0"/>
              <a:t>Améliorer les nouveaux algorithmes de traitement d’image </a:t>
            </a:r>
          </a:p>
          <a:p>
            <a:pPr lvl="1"/>
            <a:r>
              <a:rPr lang="fr-FR" dirty="0"/>
              <a:t>Tester de remettre les </a:t>
            </a:r>
            <a:r>
              <a:rPr lang="fr-FR" dirty="0" err="1"/>
              <a:t>tensorflow</a:t>
            </a:r>
            <a:r>
              <a:rPr lang="fr-FR" dirty="0"/>
              <a:t> en mode CPU (Utilise moins de mémoire en mode CPU)</a:t>
            </a:r>
          </a:p>
        </p:txBody>
      </p:sp>
    </p:spTree>
    <p:extLst>
      <p:ext uri="{BB962C8B-B14F-4D97-AF65-F5344CB8AC3E}">
        <p14:creationId xmlns:p14="http://schemas.microsoft.com/office/powerpoint/2010/main" val="21734690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Image 64">
            <a:extLst>
              <a:ext uri="{FF2B5EF4-FFF2-40B4-BE49-F238E27FC236}">
                <a16:creationId xmlns:a16="http://schemas.microsoft.com/office/drawing/2014/main" id="{7FE5861D-1423-4B7E-9088-211EBE30289C}"/>
              </a:ext>
            </a:extLst>
          </p:cNvPr>
          <p:cNvPicPr>
            <a:picLocks noChangeAspect="1"/>
          </p:cNvPicPr>
          <p:nvPr/>
        </p:nvPicPr>
        <p:blipFill>
          <a:blip r:embed="rId3"/>
          <a:stretch>
            <a:fillRect/>
          </a:stretch>
        </p:blipFill>
        <p:spPr>
          <a:xfrm rot="5400000">
            <a:off x="7913544" y="1133654"/>
            <a:ext cx="832491" cy="1246886"/>
          </a:xfrm>
          <a:prstGeom prst="rect">
            <a:avLst/>
          </a:prstGeom>
        </p:spPr>
      </p:pic>
      <p:pic>
        <p:nvPicPr>
          <p:cNvPr id="64" name="Image 63">
            <a:extLst>
              <a:ext uri="{FF2B5EF4-FFF2-40B4-BE49-F238E27FC236}">
                <a16:creationId xmlns:a16="http://schemas.microsoft.com/office/drawing/2014/main" id="{AB2554D5-36F6-4832-84A9-B48519AA1C1F}"/>
              </a:ext>
            </a:extLst>
          </p:cNvPr>
          <p:cNvPicPr>
            <a:picLocks noChangeAspect="1"/>
          </p:cNvPicPr>
          <p:nvPr/>
        </p:nvPicPr>
        <p:blipFill>
          <a:blip r:embed="rId3"/>
          <a:stretch>
            <a:fillRect/>
          </a:stretch>
        </p:blipFill>
        <p:spPr>
          <a:xfrm rot="5400000">
            <a:off x="6084672" y="1177097"/>
            <a:ext cx="832491" cy="1246886"/>
          </a:xfrm>
          <a:prstGeom prst="rect">
            <a:avLst/>
          </a:prstGeom>
        </p:spPr>
      </p:pic>
      <p:pic>
        <p:nvPicPr>
          <p:cNvPr id="63" name="Image 62">
            <a:extLst>
              <a:ext uri="{FF2B5EF4-FFF2-40B4-BE49-F238E27FC236}">
                <a16:creationId xmlns:a16="http://schemas.microsoft.com/office/drawing/2014/main" id="{F88A02DD-A2B1-4343-9FAE-95FE5B8BD894}"/>
              </a:ext>
            </a:extLst>
          </p:cNvPr>
          <p:cNvPicPr>
            <a:picLocks noChangeAspect="1"/>
          </p:cNvPicPr>
          <p:nvPr/>
        </p:nvPicPr>
        <p:blipFill>
          <a:blip r:embed="rId3"/>
          <a:stretch>
            <a:fillRect/>
          </a:stretch>
        </p:blipFill>
        <p:spPr>
          <a:xfrm rot="3512721">
            <a:off x="4253471" y="1012055"/>
            <a:ext cx="933688" cy="1398456"/>
          </a:xfrm>
          <a:prstGeom prst="rect">
            <a:avLst/>
          </a:prstGeom>
        </p:spPr>
      </p:pic>
      <p:pic>
        <p:nvPicPr>
          <p:cNvPr id="108" name="Picture 2" descr="Carte nationale d'identité - CNI - Evreux">
            <a:extLst>
              <a:ext uri="{FF2B5EF4-FFF2-40B4-BE49-F238E27FC236}">
                <a16:creationId xmlns:a16="http://schemas.microsoft.com/office/drawing/2014/main" id="{4DE1E159-CE66-4744-971B-816D855BF0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5851138" y="4571091"/>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descr="Carte nationale d'identité - CNI - Evreux">
            <a:extLst>
              <a:ext uri="{FF2B5EF4-FFF2-40B4-BE49-F238E27FC236}">
                <a16:creationId xmlns:a16="http://schemas.microsoft.com/office/drawing/2014/main" id="{2928F3CE-D858-4835-8A95-72A8C01D15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6200000">
            <a:off x="3689468" y="4385865"/>
            <a:ext cx="1943101" cy="1470608"/>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Carte nationale d'identité - CNI - Evreux">
            <a:extLst>
              <a:ext uri="{FF2B5EF4-FFF2-40B4-BE49-F238E27FC236}">
                <a16:creationId xmlns:a16="http://schemas.microsoft.com/office/drawing/2014/main" id="{3029ED9D-B5ED-4D24-962D-D241D9AE48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7394903" y="4579516"/>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594583"/>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6"/>
          <a:stretch>
            <a:fillRect/>
          </a:stretch>
        </p:blipFill>
        <p:spPr>
          <a:xfrm>
            <a:off x="9627418" y="4173218"/>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7"/>
          <a:stretch>
            <a:fillRect/>
          </a:stretch>
        </p:blipFill>
        <p:spPr>
          <a:xfrm>
            <a:off x="9239824" y="3869710"/>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8"/>
          <a:stretch>
            <a:fillRect/>
          </a:stretch>
        </p:blipFill>
        <p:spPr>
          <a:xfrm>
            <a:off x="9607998" y="4463695"/>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9"/>
          <a:stretch>
            <a:fillRect/>
          </a:stretch>
        </p:blipFill>
        <p:spPr>
          <a:xfrm>
            <a:off x="9319052" y="5023457"/>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8"/>
          <a:stretch>
            <a:fillRect/>
          </a:stretch>
        </p:blipFill>
        <p:spPr>
          <a:xfrm>
            <a:off x="9675466" y="5582002"/>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0"/>
          <a:stretch>
            <a:fillRect/>
          </a:stretch>
        </p:blipFill>
        <p:spPr>
          <a:xfrm>
            <a:off x="9009912" y="4694259"/>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1"/>
          <a:stretch>
            <a:fillRect/>
          </a:stretch>
        </p:blipFill>
        <p:spPr>
          <a:xfrm>
            <a:off x="9484502" y="5773855"/>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2"/>
          <a:stretch>
            <a:fillRect/>
          </a:stretch>
        </p:blipFill>
        <p:spPr>
          <a:xfrm>
            <a:off x="9580626" y="5346740"/>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3"/>
          <a:stretch>
            <a:fillRect/>
          </a:stretch>
        </p:blipFill>
        <p:spPr>
          <a:xfrm>
            <a:off x="9399570" y="6106698"/>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349188"/>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858040"/>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4"/>
          <a:stretch>
            <a:fillRect/>
          </a:stretch>
        </p:blipFill>
        <p:spPr>
          <a:xfrm>
            <a:off x="1667436" y="395373"/>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5"/>
          <a:stretch>
            <a:fillRect/>
          </a:stretch>
        </p:blipFill>
        <p:spPr>
          <a:xfrm>
            <a:off x="-1" y="2595281"/>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563076"/>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549193"/>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613212"/>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523169"/>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858040"/>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505240"/>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97989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64502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961964"/>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41" name="Arrow: Right 40">
            <a:extLst>
              <a:ext uri="{FF2B5EF4-FFF2-40B4-BE49-F238E27FC236}">
                <a16:creationId xmlns:a16="http://schemas.microsoft.com/office/drawing/2014/main" id="{25AE7360-02AD-4AA1-A1AF-B2B408DAD9D9}"/>
              </a:ext>
            </a:extLst>
          </p:cNvPr>
          <p:cNvSpPr/>
          <p:nvPr/>
        </p:nvSpPr>
        <p:spPr>
          <a:xfrm>
            <a:off x="7027700" y="4862218"/>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835324"/>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7061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8585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50109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51633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342661"/>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636041"/>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9751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958859"/>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64502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76069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6" name="Picture 2" descr="MuPDF Reviews">
            <a:extLst>
              <a:ext uri="{FF2B5EF4-FFF2-40B4-BE49-F238E27FC236}">
                <a16:creationId xmlns:a16="http://schemas.microsoft.com/office/drawing/2014/main" id="{171DDC90-B01F-46C2-B35B-694857803BE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5943" y="4164845"/>
            <a:ext cx="409403" cy="54132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1">
            <a:extLst>
              <a:ext uri="{FF2B5EF4-FFF2-40B4-BE49-F238E27FC236}">
                <a16:creationId xmlns:a16="http://schemas.microsoft.com/office/drawing/2014/main" id="{C0C78904-71E7-4C20-B105-9D6058A345A7}"/>
              </a:ext>
            </a:extLst>
          </p:cNvPr>
          <p:cNvPicPr>
            <a:picLocks noChangeAspect="1"/>
          </p:cNvPicPr>
          <p:nvPr/>
        </p:nvPicPr>
        <p:blipFill>
          <a:blip r:embed="rId6"/>
          <a:stretch>
            <a:fillRect/>
          </a:stretch>
        </p:blipFill>
        <p:spPr>
          <a:xfrm>
            <a:off x="10138427" y="1454328"/>
            <a:ext cx="657225" cy="152400"/>
          </a:xfrm>
          <a:prstGeom prst="rect">
            <a:avLst/>
          </a:prstGeom>
        </p:spPr>
      </p:pic>
      <p:pic>
        <p:nvPicPr>
          <p:cNvPr id="88" name="Picture 12">
            <a:extLst>
              <a:ext uri="{FF2B5EF4-FFF2-40B4-BE49-F238E27FC236}">
                <a16:creationId xmlns:a16="http://schemas.microsoft.com/office/drawing/2014/main" id="{BC9DFBD7-E6F7-453E-BE77-6000E03D65AD}"/>
              </a:ext>
            </a:extLst>
          </p:cNvPr>
          <p:cNvPicPr>
            <a:picLocks noChangeAspect="1"/>
          </p:cNvPicPr>
          <p:nvPr/>
        </p:nvPicPr>
        <p:blipFill>
          <a:blip r:embed="rId7"/>
          <a:stretch>
            <a:fillRect/>
          </a:stretch>
        </p:blipFill>
        <p:spPr>
          <a:xfrm>
            <a:off x="9750833" y="1150820"/>
            <a:ext cx="1257300" cy="219075"/>
          </a:xfrm>
          <a:prstGeom prst="rect">
            <a:avLst/>
          </a:prstGeom>
        </p:spPr>
      </p:pic>
      <p:pic>
        <p:nvPicPr>
          <p:cNvPr id="89" name="Picture 13">
            <a:extLst>
              <a:ext uri="{FF2B5EF4-FFF2-40B4-BE49-F238E27FC236}">
                <a16:creationId xmlns:a16="http://schemas.microsoft.com/office/drawing/2014/main" id="{D40512FC-2C72-4373-B9B9-66D1E3AD21F4}"/>
              </a:ext>
            </a:extLst>
          </p:cNvPr>
          <p:cNvPicPr>
            <a:picLocks noChangeAspect="1"/>
          </p:cNvPicPr>
          <p:nvPr/>
        </p:nvPicPr>
        <p:blipFill>
          <a:blip r:embed="rId8"/>
          <a:stretch>
            <a:fillRect/>
          </a:stretch>
        </p:blipFill>
        <p:spPr>
          <a:xfrm>
            <a:off x="10119007" y="1744805"/>
            <a:ext cx="733425" cy="133350"/>
          </a:xfrm>
          <a:prstGeom prst="rect">
            <a:avLst/>
          </a:prstGeom>
        </p:spPr>
      </p:pic>
      <p:pic>
        <p:nvPicPr>
          <p:cNvPr id="95" name="Picture 16">
            <a:extLst>
              <a:ext uri="{FF2B5EF4-FFF2-40B4-BE49-F238E27FC236}">
                <a16:creationId xmlns:a16="http://schemas.microsoft.com/office/drawing/2014/main" id="{81802FF9-DFFA-4E93-B703-0381A0490B4D}"/>
              </a:ext>
            </a:extLst>
          </p:cNvPr>
          <p:cNvPicPr>
            <a:picLocks noChangeAspect="1"/>
          </p:cNvPicPr>
          <p:nvPr/>
        </p:nvPicPr>
        <p:blipFill>
          <a:blip r:embed="rId10"/>
          <a:stretch>
            <a:fillRect/>
          </a:stretch>
        </p:blipFill>
        <p:spPr>
          <a:xfrm>
            <a:off x="9520921" y="1975369"/>
            <a:ext cx="1470212" cy="139400"/>
          </a:xfrm>
          <a:prstGeom prst="rect">
            <a:avLst/>
          </a:prstGeom>
        </p:spPr>
      </p:pic>
      <p:sp>
        <p:nvSpPr>
          <p:cNvPr id="100" name="Arrow: Right 45">
            <a:extLst>
              <a:ext uri="{FF2B5EF4-FFF2-40B4-BE49-F238E27FC236}">
                <a16:creationId xmlns:a16="http://schemas.microsoft.com/office/drawing/2014/main" id="{E2DBDFAA-3158-4F88-BD09-BA9911271725}"/>
              </a:ext>
            </a:extLst>
          </p:cNvPr>
          <p:cNvSpPr/>
          <p:nvPr/>
        </p:nvSpPr>
        <p:spPr>
          <a:xfrm>
            <a:off x="8856742"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9FAB8F85-03AA-4986-9495-94EC034484D8}"/>
              </a:ext>
            </a:extLst>
          </p:cNvPr>
          <p:cNvSpPr/>
          <p:nvPr/>
        </p:nvSpPr>
        <p:spPr>
          <a:xfrm>
            <a:off x="7758952" y="1546394"/>
            <a:ext cx="771208"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0F10E95-6DF3-4069-A124-3FBD7E79329F}"/>
              </a:ext>
            </a:extLst>
          </p:cNvPr>
          <p:cNvSpPr/>
          <p:nvPr/>
        </p:nvSpPr>
        <p:spPr>
          <a:xfrm>
            <a:off x="7758951" y="1698793"/>
            <a:ext cx="771207"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C0D9E9B8-376E-456C-A7F7-668B516FD23E}"/>
              </a:ext>
            </a:extLst>
          </p:cNvPr>
          <p:cNvSpPr/>
          <p:nvPr/>
        </p:nvSpPr>
        <p:spPr>
          <a:xfrm>
            <a:off x="7758951" y="1851193"/>
            <a:ext cx="771207" cy="14395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24">
            <a:extLst>
              <a:ext uri="{FF2B5EF4-FFF2-40B4-BE49-F238E27FC236}">
                <a16:creationId xmlns:a16="http://schemas.microsoft.com/office/drawing/2014/main" id="{46729E77-2B40-4544-9484-20F388D41180}"/>
              </a:ext>
            </a:extLst>
          </p:cNvPr>
          <p:cNvSpPr txBox="1"/>
          <p:nvPr/>
        </p:nvSpPr>
        <p:spPr>
          <a:xfrm>
            <a:off x="8900515" y="164668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pic>
        <p:nvPicPr>
          <p:cNvPr id="1026" name="Picture 2" descr="Carte nationale d'identité - CNI - Evreux">
            <a:extLst>
              <a:ext uri="{FF2B5EF4-FFF2-40B4-BE49-F238E27FC236}">
                <a16:creationId xmlns:a16="http://schemas.microsoft.com/office/drawing/2014/main" id="{2FDB128F-5BDB-4184-84A5-6FD8EB9891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8493373">
            <a:off x="1971834" y="4025327"/>
            <a:ext cx="1510809" cy="114343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0C423426-8688-4661-9575-39BCADB522A3}"/>
              </a:ext>
            </a:extLst>
          </p:cNvPr>
          <p:cNvPicPr>
            <a:picLocks noChangeAspect="1"/>
          </p:cNvPicPr>
          <p:nvPr/>
        </p:nvPicPr>
        <p:blipFill>
          <a:blip r:embed="rId3"/>
          <a:stretch>
            <a:fillRect/>
          </a:stretch>
        </p:blipFill>
        <p:spPr>
          <a:xfrm rot="3539609">
            <a:off x="2300480" y="1182654"/>
            <a:ext cx="820355" cy="1228709"/>
          </a:xfrm>
          <a:prstGeom prst="rect">
            <a:avLst/>
          </a:prstGeom>
        </p:spPr>
      </p:pic>
      <p:sp>
        <p:nvSpPr>
          <p:cNvPr id="57" name="ZoneTexte 56">
            <a:extLst>
              <a:ext uri="{FF2B5EF4-FFF2-40B4-BE49-F238E27FC236}">
                <a16:creationId xmlns:a16="http://schemas.microsoft.com/office/drawing/2014/main" id="{C4A4711C-39DB-4140-BB2C-D278CC4C42AA}"/>
              </a:ext>
            </a:extLst>
          </p:cNvPr>
          <p:cNvSpPr txBox="1"/>
          <p:nvPr/>
        </p:nvSpPr>
        <p:spPr>
          <a:xfrm>
            <a:off x="7113078" y="906434"/>
            <a:ext cx="1001830" cy="369332"/>
          </a:xfrm>
          <a:prstGeom prst="rect">
            <a:avLst/>
          </a:prstGeom>
          <a:noFill/>
        </p:spPr>
        <p:txBody>
          <a:bodyPr wrap="square" rtlCol="0">
            <a:spAutoFit/>
          </a:bodyPr>
          <a:lstStyle/>
          <a:p>
            <a:r>
              <a:rPr lang="fr-FR" dirty="0"/>
              <a:t>78%</a:t>
            </a:r>
          </a:p>
        </p:txBody>
      </p:sp>
      <p:sp>
        <p:nvSpPr>
          <p:cNvPr id="58" name="ZoneTexte 57">
            <a:extLst>
              <a:ext uri="{FF2B5EF4-FFF2-40B4-BE49-F238E27FC236}">
                <a16:creationId xmlns:a16="http://schemas.microsoft.com/office/drawing/2014/main" id="{8986A8CD-7D24-49E2-84AD-AB9E663C5353}"/>
              </a:ext>
            </a:extLst>
          </p:cNvPr>
          <p:cNvSpPr txBox="1"/>
          <p:nvPr/>
        </p:nvSpPr>
        <p:spPr>
          <a:xfrm>
            <a:off x="7117335" y="2243680"/>
            <a:ext cx="798498" cy="369332"/>
          </a:xfrm>
          <a:prstGeom prst="rect">
            <a:avLst/>
          </a:prstGeom>
          <a:noFill/>
        </p:spPr>
        <p:txBody>
          <a:bodyPr wrap="square" rtlCol="0">
            <a:spAutoFit/>
          </a:bodyPr>
          <a:lstStyle/>
          <a:p>
            <a:r>
              <a:rPr lang="fr-FR" dirty="0"/>
              <a:t>85%</a:t>
            </a:r>
          </a:p>
        </p:txBody>
      </p:sp>
    </p:spTree>
    <p:extLst>
      <p:ext uri="{BB962C8B-B14F-4D97-AF65-F5344CB8AC3E}">
        <p14:creationId xmlns:p14="http://schemas.microsoft.com/office/powerpoint/2010/main" val="193931465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4F22BB-0C96-4B7E-87A8-8D7B2A99C2CE}"/>
              </a:ext>
            </a:extLst>
          </p:cNvPr>
          <p:cNvSpPr>
            <a:spLocks noGrp="1"/>
          </p:cNvSpPr>
          <p:nvPr>
            <p:ph type="title"/>
          </p:nvPr>
        </p:nvSpPr>
        <p:spPr>
          <a:xfrm>
            <a:off x="564459" y="147695"/>
            <a:ext cx="10515600" cy="1325563"/>
          </a:xfrm>
        </p:spPr>
        <p:txBody>
          <a:bodyPr/>
          <a:lstStyle/>
          <a:p>
            <a:r>
              <a:rPr lang="fr-FR" dirty="0" err="1"/>
              <a:t>Experimentation</a:t>
            </a:r>
            <a:r>
              <a:rPr lang="fr-FR" dirty="0"/>
              <a:t> phase</a:t>
            </a:r>
          </a:p>
        </p:txBody>
      </p:sp>
      <p:sp>
        <p:nvSpPr>
          <p:cNvPr id="4" name="Ellipse 3">
            <a:extLst>
              <a:ext uri="{FF2B5EF4-FFF2-40B4-BE49-F238E27FC236}">
                <a16:creationId xmlns:a16="http://schemas.microsoft.com/office/drawing/2014/main" id="{9606ECFB-F0D5-45B2-96B6-B1AC50C810B7}"/>
              </a:ext>
            </a:extLst>
          </p:cNvPr>
          <p:cNvSpPr/>
          <p:nvPr/>
        </p:nvSpPr>
        <p:spPr>
          <a:xfrm>
            <a:off x="506010" y="2072385"/>
            <a:ext cx="1836861" cy="15990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Identify</a:t>
            </a:r>
            <a:r>
              <a:rPr lang="fr-FR" sz="1400" dirty="0"/>
              <a:t> </a:t>
            </a:r>
            <a:r>
              <a:rPr lang="fr-FR" sz="1400" dirty="0" err="1"/>
              <a:t>problem</a:t>
            </a:r>
            <a:r>
              <a:rPr lang="fr-FR" sz="1400" dirty="0"/>
              <a:t> and </a:t>
            </a:r>
            <a:r>
              <a:rPr lang="fr-FR" sz="1400" dirty="0" err="1"/>
              <a:t>collect</a:t>
            </a:r>
            <a:r>
              <a:rPr lang="fr-FR" sz="1400" dirty="0"/>
              <a:t> and analyse data</a:t>
            </a:r>
          </a:p>
        </p:txBody>
      </p:sp>
      <p:sp>
        <p:nvSpPr>
          <p:cNvPr id="5" name="Ellipse 4">
            <a:extLst>
              <a:ext uri="{FF2B5EF4-FFF2-40B4-BE49-F238E27FC236}">
                <a16:creationId xmlns:a16="http://schemas.microsoft.com/office/drawing/2014/main" id="{459B9222-ACCE-4C39-B2F4-4E274EDF181F}"/>
              </a:ext>
            </a:extLst>
          </p:cNvPr>
          <p:cNvSpPr/>
          <p:nvPr/>
        </p:nvSpPr>
        <p:spPr>
          <a:xfrm>
            <a:off x="2875355" y="1825624"/>
            <a:ext cx="2207017" cy="20925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t>Choose</a:t>
            </a:r>
            <a:r>
              <a:rPr lang="fr-FR" sz="1600" dirty="0"/>
              <a:t> an ML and/or </a:t>
            </a:r>
            <a:r>
              <a:rPr lang="fr-FR" sz="1600" dirty="0" err="1"/>
              <a:t>classical</a:t>
            </a:r>
            <a:r>
              <a:rPr lang="fr-FR" sz="1600" dirty="0"/>
              <a:t> </a:t>
            </a:r>
            <a:r>
              <a:rPr lang="fr-FR" sz="1600" dirty="0" err="1"/>
              <a:t>algorithm</a:t>
            </a:r>
            <a:r>
              <a:rPr lang="fr-FR" sz="1600" dirty="0"/>
              <a:t> and code </a:t>
            </a:r>
            <a:r>
              <a:rPr lang="fr-FR" sz="1600" dirty="0" err="1"/>
              <a:t>your</a:t>
            </a:r>
            <a:r>
              <a:rPr lang="fr-FR" sz="1600" dirty="0"/>
              <a:t> model</a:t>
            </a:r>
          </a:p>
        </p:txBody>
      </p:sp>
      <p:sp>
        <p:nvSpPr>
          <p:cNvPr id="7" name="Ellipse 6">
            <a:extLst>
              <a:ext uri="{FF2B5EF4-FFF2-40B4-BE49-F238E27FC236}">
                <a16:creationId xmlns:a16="http://schemas.microsoft.com/office/drawing/2014/main" id="{6FC922A8-DE5F-4505-81E5-B6F4375E13A7}"/>
              </a:ext>
            </a:extLst>
          </p:cNvPr>
          <p:cNvSpPr/>
          <p:nvPr/>
        </p:nvSpPr>
        <p:spPr>
          <a:xfrm>
            <a:off x="7640625" y="2139176"/>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Experiment</a:t>
            </a:r>
            <a:r>
              <a:rPr lang="fr-FR" sz="1400" dirty="0"/>
              <a:t> </a:t>
            </a:r>
            <a:r>
              <a:rPr lang="fr-FR" sz="1400" dirty="0" err="1"/>
              <a:t>with</a:t>
            </a:r>
            <a:r>
              <a:rPr lang="fr-FR" sz="1400" dirty="0"/>
              <a:t> data and model training</a:t>
            </a:r>
          </a:p>
        </p:txBody>
      </p:sp>
      <p:sp>
        <p:nvSpPr>
          <p:cNvPr id="8" name="Ellipse 7">
            <a:extLst>
              <a:ext uri="{FF2B5EF4-FFF2-40B4-BE49-F238E27FC236}">
                <a16:creationId xmlns:a16="http://schemas.microsoft.com/office/drawing/2014/main" id="{460DE182-D0C4-4541-948F-3F909CBB663A}"/>
              </a:ext>
            </a:extLst>
          </p:cNvPr>
          <p:cNvSpPr/>
          <p:nvPr/>
        </p:nvSpPr>
        <p:spPr>
          <a:xfrm>
            <a:off x="9650363" y="1806764"/>
            <a:ext cx="2144921" cy="21302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Tune the model </a:t>
            </a:r>
            <a:r>
              <a:rPr lang="fr-FR" sz="1400" dirty="0" err="1"/>
              <a:t>hyperparameters</a:t>
            </a:r>
            <a:endParaRPr lang="fr-FR" sz="1400" dirty="0"/>
          </a:p>
        </p:txBody>
      </p:sp>
      <p:sp>
        <p:nvSpPr>
          <p:cNvPr id="10" name="Ellipse 9">
            <a:extLst>
              <a:ext uri="{FF2B5EF4-FFF2-40B4-BE49-F238E27FC236}">
                <a16:creationId xmlns:a16="http://schemas.microsoft.com/office/drawing/2014/main" id="{7B41E19D-21EA-43F0-8FC7-B7FE9DD20524}"/>
              </a:ext>
            </a:extLst>
          </p:cNvPr>
          <p:cNvSpPr/>
          <p:nvPr/>
        </p:nvSpPr>
        <p:spPr>
          <a:xfrm>
            <a:off x="5607119" y="2126079"/>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a:t>&amp;</a:t>
            </a:r>
          </a:p>
          <a:p>
            <a:pPr algn="ctr"/>
            <a:r>
              <a:rPr lang="fr-FR" sz="1400"/>
              <a:t> </a:t>
            </a:r>
            <a:r>
              <a:rPr lang="fr-FR" sz="1400" dirty="0" err="1"/>
              <a:t>annotate</a:t>
            </a:r>
            <a:endParaRPr lang="fr-FR" sz="1400" dirty="0"/>
          </a:p>
        </p:txBody>
      </p:sp>
      <p:cxnSp>
        <p:nvCxnSpPr>
          <p:cNvPr id="12" name="Connecteur droit avec flèche 11">
            <a:extLst>
              <a:ext uri="{FF2B5EF4-FFF2-40B4-BE49-F238E27FC236}">
                <a16:creationId xmlns:a16="http://schemas.microsoft.com/office/drawing/2014/main" id="{FF3036FD-52B4-49B3-BCB5-7255279CB5FF}"/>
              </a:ext>
            </a:extLst>
          </p:cNvPr>
          <p:cNvCxnSpPr>
            <a:stCxn id="4" idx="6"/>
            <a:endCxn id="5" idx="2"/>
          </p:cNvCxnSpPr>
          <p:nvPr/>
        </p:nvCxnSpPr>
        <p:spPr>
          <a:xfrm>
            <a:off x="2342871" y="2871888"/>
            <a:ext cx="532484"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1E3CF4A4-8F88-44F5-8150-3048AE554849}"/>
              </a:ext>
            </a:extLst>
          </p:cNvPr>
          <p:cNvCxnSpPr>
            <a:cxnSpLocks/>
            <a:stCxn id="5" idx="6"/>
            <a:endCxn id="10" idx="2"/>
          </p:cNvCxnSpPr>
          <p:nvPr/>
        </p:nvCxnSpPr>
        <p:spPr>
          <a:xfrm flipV="1">
            <a:off x="5082372" y="2871887"/>
            <a:ext cx="524747" cy="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F236234-F01E-43C9-A2F8-692974DB4235}"/>
              </a:ext>
            </a:extLst>
          </p:cNvPr>
          <p:cNvCxnSpPr>
            <a:cxnSpLocks/>
            <a:stCxn id="10" idx="6"/>
            <a:endCxn id="7" idx="2"/>
          </p:cNvCxnSpPr>
          <p:nvPr/>
        </p:nvCxnSpPr>
        <p:spPr>
          <a:xfrm>
            <a:off x="7115878" y="2871887"/>
            <a:ext cx="52474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C7902BC9-21E3-4D3E-92EE-CC2DD3B19B42}"/>
              </a:ext>
            </a:extLst>
          </p:cNvPr>
          <p:cNvCxnSpPr>
            <a:cxnSpLocks/>
            <a:stCxn id="7" idx="6"/>
            <a:endCxn id="8" idx="2"/>
          </p:cNvCxnSpPr>
          <p:nvPr/>
        </p:nvCxnSpPr>
        <p:spPr>
          <a:xfrm>
            <a:off x="9252255" y="2871887"/>
            <a:ext cx="39810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F99B68AC-A81C-438F-A7D5-FB97B1540092}"/>
              </a:ext>
            </a:extLst>
          </p:cNvPr>
          <p:cNvCxnSpPr>
            <a:cxnSpLocks/>
            <a:stCxn id="8" idx="6"/>
          </p:cNvCxnSpPr>
          <p:nvPr/>
        </p:nvCxnSpPr>
        <p:spPr>
          <a:xfrm flipH="1">
            <a:off x="9451309" y="2871887"/>
            <a:ext cx="2343975" cy="1892731"/>
          </a:xfrm>
          <a:prstGeom prst="curvedConnector3">
            <a:avLst>
              <a:gd name="adj1" fmla="val -9753"/>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1BF86308-2118-4FA7-AD31-D0F493317ADF}"/>
              </a:ext>
            </a:extLst>
          </p:cNvPr>
          <p:cNvSpPr txBox="1"/>
          <p:nvPr/>
        </p:nvSpPr>
        <p:spPr>
          <a:xfrm>
            <a:off x="6717868" y="4579952"/>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25179262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C890723D-B85F-4D15-8663-C9C32EC0F395}"/>
              </a:ext>
            </a:extLst>
          </p:cNvPr>
          <p:cNvSpPr txBox="1"/>
          <p:nvPr/>
        </p:nvSpPr>
        <p:spPr>
          <a:xfrm>
            <a:off x="3684068" y="5896731"/>
            <a:ext cx="453902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"one </a:t>
            </a:r>
            <a:r>
              <a:rPr lang="en-US" b="0" dirty="0" err="1">
                <a:solidFill>
                  <a:srgbClr val="A31515"/>
                </a:solidFill>
                <a:effectLst/>
                <a:latin typeface="Courier New" panose="02070309020205020404" pitchFamily="49" charset="0"/>
              </a:rPr>
              <a:t>potatoe</a:t>
            </a:r>
            <a:r>
              <a:rPr lang="en-US" b="0" dirty="0">
                <a:solidFill>
                  <a:srgbClr val="A31515"/>
                </a:solidFill>
                <a:effectLst/>
                <a:latin typeface="Courier New" panose="02070309020205020404" pitchFamily="49" charset="0"/>
              </a:rPr>
              <a:t> with white smoke"</a:t>
            </a:r>
            <a:endParaRPr lang="en-US" b="0" dirty="0">
              <a:solidFill>
                <a:srgbClr val="000000"/>
              </a:solidFill>
              <a:effectLst/>
              <a:latin typeface="Courier New" panose="02070309020205020404" pitchFamily="49" charset="0"/>
            </a:endParaRPr>
          </a:p>
        </p:txBody>
      </p:sp>
      <p:pic>
        <p:nvPicPr>
          <p:cNvPr id="1028" name="Picture 4">
            <a:extLst>
              <a:ext uri="{FF2B5EF4-FFF2-40B4-BE49-F238E27FC236}">
                <a16:creationId xmlns:a16="http://schemas.microsoft.com/office/drawing/2014/main" id="{C562457A-BCFD-4EF4-A5E7-72DE2F4BE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5182" y="805708"/>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FC8C8093-ACEC-47A3-8A99-27A178F01B19}"/>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349442287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EA73F50A-D566-4631-80DF-7A679E8C251A}"/>
              </a:ext>
            </a:extLst>
          </p:cNvPr>
          <p:cNvSpPr/>
          <p:nvPr/>
        </p:nvSpPr>
        <p:spPr>
          <a:xfrm>
            <a:off x="3302610" y="2618491"/>
            <a:ext cx="1337310" cy="12915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Train </a:t>
            </a:r>
          </a:p>
          <a:p>
            <a:pPr algn="ctr"/>
            <a:r>
              <a:rPr lang="fr-FR" sz="1400" dirty="0"/>
              <a:t>&amp;</a:t>
            </a:r>
          </a:p>
          <a:p>
            <a:pPr algn="ctr"/>
            <a:r>
              <a:rPr lang="fr-FR" sz="1400" dirty="0"/>
              <a:t> </a:t>
            </a:r>
            <a:r>
              <a:rPr lang="fr-FR" sz="1400" dirty="0" err="1"/>
              <a:t>validate</a:t>
            </a:r>
            <a:endParaRPr lang="fr-FR" sz="1400" dirty="0"/>
          </a:p>
        </p:txBody>
      </p:sp>
      <p:sp>
        <p:nvSpPr>
          <p:cNvPr id="6" name="Ellipse 5">
            <a:extLst>
              <a:ext uri="{FF2B5EF4-FFF2-40B4-BE49-F238E27FC236}">
                <a16:creationId xmlns:a16="http://schemas.microsoft.com/office/drawing/2014/main" id="{FD884B46-78D5-4153-B41B-5FB18E76E5D0}"/>
              </a:ext>
            </a:extLst>
          </p:cNvPr>
          <p:cNvSpPr/>
          <p:nvPr/>
        </p:nvSpPr>
        <p:spPr>
          <a:xfrm>
            <a:off x="740889" y="2518478"/>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dirty="0"/>
              <a:t>&amp; </a:t>
            </a:r>
          </a:p>
          <a:p>
            <a:pPr algn="ctr"/>
            <a:r>
              <a:rPr lang="fr-FR" sz="1400" dirty="0" err="1"/>
              <a:t>annotate</a:t>
            </a:r>
            <a:endParaRPr lang="fr-FR" sz="1400" dirty="0"/>
          </a:p>
        </p:txBody>
      </p:sp>
      <p:sp>
        <p:nvSpPr>
          <p:cNvPr id="7" name="Ellipse 6">
            <a:extLst>
              <a:ext uri="{FF2B5EF4-FFF2-40B4-BE49-F238E27FC236}">
                <a16:creationId xmlns:a16="http://schemas.microsoft.com/office/drawing/2014/main" id="{7BE51D2C-6393-48C1-AC4F-EA8AC532F5D4}"/>
              </a:ext>
            </a:extLst>
          </p:cNvPr>
          <p:cNvSpPr/>
          <p:nvPr/>
        </p:nvSpPr>
        <p:spPr>
          <a:xfrm>
            <a:off x="5815733" y="2531575"/>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Serve in production</a:t>
            </a:r>
          </a:p>
        </p:txBody>
      </p:sp>
      <p:sp>
        <p:nvSpPr>
          <p:cNvPr id="8" name="Ellipse 7">
            <a:extLst>
              <a:ext uri="{FF2B5EF4-FFF2-40B4-BE49-F238E27FC236}">
                <a16:creationId xmlns:a16="http://schemas.microsoft.com/office/drawing/2014/main" id="{5ACAB900-4128-4AAB-8DE8-24DDF8B61BFD}"/>
              </a:ext>
            </a:extLst>
          </p:cNvPr>
          <p:cNvSpPr/>
          <p:nvPr/>
        </p:nvSpPr>
        <p:spPr>
          <a:xfrm>
            <a:off x="8748527" y="2381793"/>
            <a:ext cx="1746885" cy="1764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Monitor the </a:t>
            </a:r>
            <a:r>
              <a:rPr lang="fr-FR" sz="1400" dirty="0" err="1"/>
              <a:t>model’s</a:t>
            </a:r>
            <a:r>
              <a:rPr lang="fr-FR" sz="1400" dirty="0"/>
              <a:t> performances</a:t>
            </a:r>
          </a:p>
        </p:txBody>
      </p:sp>
      <p:sp>
        <p:nvSpPr>
          <p:cNvPr id="9" name="Titre 1">
            <a:extLst>
              <a:ext uri="{FF2B5EF4-FFF2-40B4-BE49-F238E27FC236}">
                <a16:creationId xmlns:a16="http://schemas.microsoft.com/office/drawing/2014/main" id="{27FC016C-129F-4DA5-B5FF-B4B2478AB2D7}"/>
              </a:ext>
            </a:extLst>
          </p:cNvPr>
          <p:cNvSpPr>
            <a:spLocks noGrp="1"/>
          </p:cNvSpPr>
          <p:nvPr>
            <p:ph type="title"/>
          </p:nvPr>
        </p:nvSpPr>
        <p:spPr>
          <a:xfrm>
            <a:off x="692468" y="307249"/>
            <a:ext cx="5403532" cy="1325563"/>
          </a:xfrm>
        </p:spPr>
        <p:txBody>
          <a:bodyPr/>
          <a:lstStyle/>
          <a:p>
            <a:r>
              <a:rPr lang="fr-FR" dirty="0"/>
              <a:t>Production phase</a:t>
            </a:r>
          </a:p>
        </p:txBody>
      </p:sp>
      <p:cxnSp>
        <p:nvCxnSpPr>
          <p:cNvPr id="11" name="Connecteur droit avec flèche 10">
            <a:extLst>
              <a:ext uri="{FF2B5EF4-FFF2-40B4-BE49-F238E27FC236}">
                <a16:creationId xmlns:a16="http://schemas.microsoft.com/office/drawing/2014/main" id="{F279EE6B-F85B-4DF5-9992-A66E026FE089}"/>
              </a:ext>
            </a:extLst>
          </p:cNvPr>
          <p:cNvCxnSpPr>
            <a:cxnSpLocks/>
            <a:stCxn id="6" idx="6"/>
            <a:endCxn id="4" idx="2"/>
          </p:cNvCxnSpPr>
          <p:nvPr/>
        </p:nvCxnSpPr>
        <p:spPr>
          <a:xfrm>
            <a:off x="2249648" y="3264286"/>
            <a:ext cx="105296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190BD28D-9AC7-49B2-BC9B-2CB2729C1EC3}"/>
              </a:ext>
            </a:extLst>
          </p:cNvPr>
          <p:cNvCxnSpPr>
            <a:cxnSpLocks/>
            <a:stCxn id="4" idx="6"/>
            <a:endCxn id="7" idx="2"/>
          </p:cNvCxnSpPr>
          <p:nvPr/>
        </p:nvCxnSpPr>
        <p:spPr>
          <a:xfrm>
            <a:off x="4639920" y="3264286"/>
            <a:ext cx="117581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BBBFE157-0ED1-4F39-B773-BCDEB569B5A0}"/>
              </a:ext>
            </a:extLst>
          </p:cNvPr>
          <p:cNvCxnSpPr>
            <a:cxnSpLocks/>
            <a:stCxn id="7" idx="6"/>
            <a:endCxn id="8" idx="2"/>
          </p:cNvCxnSpPr>
          <p:nvPr/>
        </p:nvCxnSpPr>
        <p:spPr>
          <a:xfrm>
            <a:off x="7427363" y="3264286"/>
            <a:ext cx="1321164"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21">
            <a:extLst>
              <a:ext uri="{FF2B5EF4-FFF2-40B4-BE49-F238E27FC236}">
                <a16:creationId xmlns:a16="http://schemas.microsoft.com/office/drawing/2014/main" id="{F68E6B46-50FA-49D9-A797-0D71CAA78CD8}"/>
              </a:ext>
            </a:extLst>
          </p:cNvPr>
          <p:cNvCxnSpPr>
            <a:cxnSpLocks/>
            <a:stCxn id="8" idx="6"/>
          </p:cNvCxnSpPr>
          <p:nvPr/>
        </p:nvCxnSpPr>
        <p:spPr>
          <a:xfrm flipH="1">
            <a:off x="8603176" y="3264286"/>
            <a:ext cx="1892236" cy="2015203"/>
          </a:xfrm>
          <a:prstGeom prst="curvedConnector4">
            <a:avLst>
              <a:gd name="adj1" fmla="val -12081"/>
              <a:gd name="adj2" fmla="val 96986"/>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407B1596-A487-4095-8CA5-8025D7C37ABD}"/>
              </a:ext>
            </a:extLst>
          </p:cNvPr>
          <p:cNvSpPr txBox="1"/>
          <p:nvPr/>
        </p:nvSpPr>
        <p:spPr>
          <a:xfrm>
            <a:off x="5815733" y="5094823"/>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134981699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05586F4-3E60-4F36-8DFE-31613B817A15}"/>
              </a:ext>
            </a:extLst>
          </p:cNvPr>
          <p:cNvSpPr>
            <a:spLocks noGrp="1"/>
          </p:cNvSpPr>
          <p:nvPr>
            <p:ph idx="1"/>
          </p:nvPr>
        </p:nvSpPr>
        <p:spPr>
          <a:xfrm>
            <a:off x="838200" y="182880"/>
            <a:ext cx="10515600" cy="6492240"/>
          </a:xfrm>
        </p:spPr>
        <p:txBody>
          <a:bodyPr>
            <a:normAutofit fontScale="92500" lnSpcReduction="20000"/>
          </a:bodyPr>
          <a:lstStyle/>
          <a:p>
            <a:pPr marL="0" indent="0">
              <a:buNone/>
            </a:pPr>
            <a:r>
              <a:rPr lang="fr-FR" b="0" i="0" dirty="0">
                <a:solidFill>
                  <a:srgbClr val="2B2B2B"/>
                </a:solidFill>
                <a:effectLst/>
                <a:latin typeface="Arial" panose="020B0604020202020204" pitchFamily="34" charset="0"/>
              </a:rPr>
              <a:t>Un projet complexe chaînant plusieurs algorithmes de </a:t>
            </a:r>
            <a:r>
              <a:rPr lang="fr-FR" b="0" i="0" dirty="0" err="1">
                <a:solidFill>
                  <a:srgbClr val="2B2B2B"/>
                </a:solidFill>
                <a:effectLst/>
                <a:latin typeface="Arial" panose="020B0604020202020204" pitchFamily="34" charset="0"/>
              </a:rPr>
              <a:t>DeepLearning</a:t>
            </a:r>
            <a:r>
              <a:rPr lang="fr-FR" b="0" i="0" dirty="0">
                <a:solidFill>
                  <a:srgbClr val="2B2B2B"/>
                </a:solidFill>
                <a:effectLst/>
                <a:latin typeface="Arial" panose="020B0604020202020204" pitchFamily="34" charset="0"/>
              </a:rPr>
              <a:t> c’est bien, un projet ML qui fonctionne en production, c’est encore mieux :]</a:t>
            </a:r>
            <a:br>
              <a:rPr lang="fr-FR" dirty="0"/>
            </a:br>
            <a:br>
              <a:rPr lang="fr-FR" dirty="0"/>
            </a:br>
            <a:r>
              <a:rPr lang="fr-FR" b="0" i="0" dirty="0">
                <a:solidFill>
                  <a:srgbClr val="2B2B2B"/>
                </a:solidFill>
                <a:effectLst/>
                <a:latin typeface="Arial" panose="020B0604020202020204" pitchFamily="34" charset="0"/>
              </a:rPr>
              <a:t>Qui fonctionne en production ?</a:t>
            </a:r>
            <a:br>
              <a:rPr lang="fr-FR" dirty="0"/>
            </a:br>
            <a:br>
              <a:rPr lang="fr-FR" dirty="0"/>
            </a:br>
            <a:r>
              <a:rPr lang="fr-FR" b="0" i="0" dirty="0">
                <a:solidFill>
                  <a:srgbClr val="2B2B2B"/>
                </a:solidFill>
                <a:effectLst/>
                <a:latin typeface="Arial" panose="020B0604020202020204" pitchFamily="34" charset="0"/>
              </a:rPr>
              <a:t>Exécution rapide,</a:t>
            </a:r>
            <a:br>
              <a:rPr lang="fr-FR" dirty="0"/>
            </a:br>
            <a:r>
              <a:rPr lang="fr-FR" b="0" i="0" dirty="0">
                <a:solidFill>
                  <a:srgbClr val="2B2B2B"/>
                </a:solidFill>
                <a:effectLst/>
                <a:latin typeface="Arial" panose="020B0604020202020204" pitchFamily="34" charset="0"/>
              </a:rPr>
              <a:t>Qualité de prédiction identique entre l’entrainement et la production,</a:t>
            </a:r>
            <a:br>
              <a:rPr lang="fr-FR" dirty="0"/>
            </a:br>
            <a:r>
              <a:rPr lang="fr-FR" b="0" i="0" dirty="0">
                <a:solidFill>
                  <a:srgbClr val="2B2B2B"/>
                </a:solidFill>
                <a:effectLst/>
                <a:latin typeface="Arial" panose="020B0604020202020204" pitchFamily="34" charset="0"/>
              </a:rPr>
              <a:t>Monitoré et re-livrable très rapidement en cas de problème,</a:t>
            </a:r>
            <a:br>
              <a:rPr lang="fr-FR" dirty="0"/>
            </a:br>
            <a:r>
              <a:rPr lang="fr-FR" b="0" i="0" dirty="0">
                <a:solidFill>
                  <a:srgbClr val="2B2B2B"/>
                </a:solidFill>
                <a:effectLst/>
                <a:latin typeface="Arial" panose="020B0604020202020204" pitchFamily="34" charset="0"/>
              </a:rPr>
              <a:t>Pas trop cher et vous rapporte des sous</a:t>
            </a:r>
            <a:br>
              <a:rPr lang="fr-FR" dirty="0"/>
            </a:br>
            <a:r>
              <a:rPr lang="fr-FR" b="0" i="0" dirty="0">
                <a:solidFill>
                  <a:srgbClr val="2B2B2B"/>
                </a:solidFill>
                <a:effectLst/>
                <a:latin typeface="Arial" panose="020B0604020202020204" pitchFamily="34" charset="0"/>
              </a:rPr>
              <a:t>Bref un projet qui répond aux besoins des utilisateurs !</a:t>
            </a:r>
            <a:br>
              <a:rPr lang="fr-FR" dirty="0"/>
            </a:br>
            <a:br>
              <a:rPr lang="fr-FR" dirty="0"/>
            </a:br>
            <a:r>
              <a:rPr lang="fr-FR" b="0" i="0" dirty="0">
                <a:solidFill>
                  <a:srgbClr val="2B2B2B"/>
                </a:solidFill>
                <a:effectLst/>
                <a:latin typeface="Arial" panose="020B0604020202020204" pitchFamily="34" charset="0"/>
              </a:rPr>
              <a:t>Le constat est que beaucoup de projets ML échouent à l’étape : passer en production, pour plusieurs raisons que nous détaillerons. Nous représenterons les étapes de l’entrainement d’un ou plusieurs algorithmes IA. Puis nous vous ferons un retour d’expériences sur nos échecs riches en apprentissages et bien sûr nos succès c’est-à-dire des projets en production qui dépotent.</a:t>
            </a:r>
            <a:br>
              <a:rPr lang="fr-FR" dirty="0"/>
            </a:br>
            <a:br>
              <a:rPr lang="fr-FR" dirty="0"/>
            </a:br>
            <a:r>
              <a:rPr lang="fr-FR" b="0" i="0" dirty="0">
                <a:solidFill>
                  <a:srgbClr val="2B2B2B"/>
                </a:solidFill>
                <a:effectLst/>
                <a:latin typeface="Arial" panose="020B0604020202020204" pitchFamily="34" charset="0"/>
              </a:rPr>
              <a:t>Cette présentation s'adresse à tout public (Développeur, DataScientist, Ops, Manageur, etc..)</a:t>
            </a:r>
            <a:endParaRPr lang="fr-FR" dirty="0"/>
          </a:p>
        </p:txBody>
      </p:sp>
    </p:spTree>
    <p:extLst>
      <p:ext uri="{BB962C8B-B14F-4D97-AF65-F5344CB8AC3E}">
        <p14:creationId xmlns:p14="http://schemas.microsoft.com/office/powerpoint/2010/main" val="3575456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E568A2-399F-4E47-B9B7-5261681A88E3}"/>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990E8EA-844F-4453-A6F9-453955FE3A05}"/>
              </a:ext>
            </a:extLst>
          </p:cNvPr>
          <p:cNvSpPr>
            <a:spLocks noGrp="1"/>
          </p:cNvSpPr>
          <p:nvPr>
            <p:ph idx="1"/>
          </p:nvPr>
        </p:nvSpPr>
        <p:spPr/>
        <p:txBody>
          <a:bodyPr>
            <a:normAutofit fontScale="25000" lnSpcReduction="20000"/>
          </a:bodyPr>
          <a:lstStyle/>
          <a:p>
            <a:r>
              <a:rPr lang="fr-FR" dirty="0"/>
              <a:t>Pas de </a:t>
            </a:r>
            <a:r>
              <a:rPr lang="fr-FR" dirty="0" err="1"/>
              <a:t>versionning</a:t>
            </a:r>
            <a:r>
              <a:rPr lang="fr-FR" dirty="0"/>
              <a:t>, pas d’industrialisation des scripts pour générer</a:t>
            </a:r>
          </a:p>
          <a:p>
            <a:r>
              <a:rPr lang="fr-FR" dirty="0"/>
              <a:t>Pas faire travailler les gens ensemble</a:t>
            </a:r>
          </a:p>
          <a:p>
            <a:r>
              <a:rPr lang="fr-FR" dirty="0"/>
              <a:t>DS =&gt; ne pas se fié au besoin =&gt; pas de test unitaire =&gt; pas de métrique =&gt; se focaliser sur les statistiques =&gt; Faire de que l’IA First</a:t>
            </a:r>
          </a:p>
          <a:p>
            <a:r>
              <a:rPr lang="fr-FR" dirty="0"/>
              <a:t>Dupliquer le code </a:t>
            </a:r>
          </a:p>
          <a:p>
            <a:endParaRPr lang="fr-FR" dirty="0"/>
          </a:p>
        </p:txBody>
      </p:sp>
    </p:spTree>
    <p:extLst>
      <p:ext uri="{BB962C8B-B14F-4D97-AF65-F5344CB8AC3E}">
        <p14:creationId xmlns:p14="http://schemas.microsoft.com/office/powerpoint/2010/main" val="152954482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2594C4-7BAE-437B-AF0C-87941AADEBC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395274C3-FE5E-48CB-9FEF-5CA242E12E23}"/>
              </a:ext>
            </a:extLst>
          </p:cNvPr>
          <p:cNvSpPr>
            <a:spLocks noGrp="1"/>
          </p:cNvSpPr>
          <p:nvPr>
            <p:ph idx="1"/>
          </p:nvPr>
        </p:nvSpPr>
        <p:spPr/>
        <p:txBody>
          <a:bodyPr/>
          <a:lstStyle/>
          <a:p>
            <a:endParaRPr lang="fr-FR"/>
          </a:p>
        </p:txBody>
      </p:sp>
      <p:pic>
        <p:nvPicPr>
          <p:cNvPr id="4" name="Picture 2">
            <a:extLst>
              <a:ext uri="{FF2B5EF4-FFF2-40B4-BE49-F238E27FC236}">
                <a16:creationId xmlns:a16="http://schemas.microsoft.com/office/drawing/2014/main" id="{B2FD9E77-2A3B-415C-BC23-5E660242B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212" y="3250641"/>
            <a:ext cx="10542325" cy="3490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759765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F8B4BC2-9DD1-4543-A926-32CFD4C03744}"/>
              </a:ext>
            </a:extLst>
          </p:cNvPr>
          <p:cNvSpPr/>
          <p:nvPr/>
        </p:nvSpPr>
        <p:spPr>
          <a:xfrm>
            <a:off x="7680910" y="862195"/>
            <a:ext cx="3969921" cy="38178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err="1"/>
              <a:t>Deep</a:t>
            </a:r>
            <a:r>
              <a:rPr lang="fr-FR" sz="2800" dirty="0"/>
              <a:t> Learning</a:t>
            </a:r>
          </a:p>
        </p:txBody>
      </p:sp>
      <p:sp>
        <p:nvSpPr>
          <p:cNvPr id="6" name="Ellipse 5">
            <a:extLst>
              <a:ext uri="{FF2B5EF4-FFF2-40B4-BE49-F238E27FC236}">
                <a16:creationId xmlns:a16="http://schemas.microsoft.com/office/drawing/2014/main" id="{AEE3A551-EE17-4958-8020-FD47D6CE164D}"/>
              </a:ext>
            </a:extLst>
          </p:cNvPr>
          <p:cNvSpPr/>
          <p:nvPr/>
        </p:nvSpPr>
        <p:spPr>
          <a:xfrm>
            <a:off x="1737398" y="2092264"/>
            <a:ext cx="1724977" cy="158022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Code </a:t>
            </a:r>
            <a:r>
              <a:rPr lang="fr-FR" sz="2000" dirty="0"/>
              <a:t>classique</a:t>
            </a:r>
            <a:endParaRPr lang="fr-FR" sz="2800" dirty="0"/>
          </a:p>
        </p:txBody>
      </p:sp>
      <p:sp>
        <p:nvSpPr>
          <p:cNvPr id="2" name="Flèche : droite 1">
            <a:extLst>
              <a:ext uri="{FF2B5EF4-FFF2-40B4-BE49-F238E27FC236}">
                <a16:creationId xmlns:a16="http://schemas.microsoft.com/office/drawing/2014/main" id="{19C9FFB9-602C-425A-A145-B026D7806654}"/>
              </a:ext>
            </a:extLst>
          </p:cNvPr>
          <p:cNvSpPr/>
          <p:nvPr/>
        </p:nvSpPr>
        <p:spPr>
          <a:xfrm>
            <a:off x="2436300" y="194233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3298789" y="258037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2961479" y="338617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1818773" y="329831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1637265" y="243093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8419878" y="417951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608938" y="204758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9502286" y="72965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1274878" y="171724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1052338" y="381491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3023200" y="51723"/>
            <a:ext cx="5599591" cy="1266671"/>
          </a:xfrm>
        </p:spPr>
        <p:txBody>
          <a:bodyPr>
            <a:normAutofit/>
          </a:bodyPr>
          <a:lstStyle/>
          <a:p>
            <a:pPr algn="ctr"/>
            <a:r>
              <a:rPr lang="fr-FR" sz="4000" dirty="0">
                <a:solidFill>
                  <a:schemeClr val="accent1">
                    <a:lumMod val="75000"/>
                  </a:schemeClr>
                </a:solidFill>
              </a:rPr>
              <a:t>Use </a:t>
            </a:r>
            <a:r>
              <a:rPr lang="fr-FR" sz="4000" dirty="0" err="1">
                <a:solidFill>
                  <a:schemeClr val="accent1">
                    <a:lumMod val="75000"/>
                  </a:schemeClr>
                </a:solidFill>
              </a:rPr>
              <a:t>Deep</a:t>
            </a:r>
            <a:r>
              <a:rPr lang="fr-FR" sz="4000" dirty="0">
                <a:solidFill>
                  <a:schemeClr val="accent1">
                    <a:lumMod val="75000"/>
                  </a:schemeClr>
                </a:solidFill>
              </a:rPr>
              <a:t> Learning </a:t>
            </a:r>
            <a:r>
              <a:rPr lang="fr-FR" sz="4000" dirty="0" err="1">
                <a:solidFill>
                  <a:schemeClr val="accent1">
                    <a:lumMod val="75000"/>
                  </a:schemeClr>
                </a:solidFill>
              </a:rPr>
              <a:t>Everywhere</a:t>
            </a:r>
            <a:endParaRPr lang="fr-FR" sz="4000" dirty="0">
              <a:solidFill>
                <a:schemeClr val="accent1">
                  <a:lumMod val="75000"/>
                </a:schemeClr>
              </a:solidFill>
            </a:endParaRPr>
          </a:p>
        </p:txBody>
      </p:sp>
      <p:sp>
        <p:nvSpPr>
          <p:cNvPr id="19" name="ZoneTexte 18">
            <a:extLst>
              <a:ext uri="{FF2B5EF4-FFF2-40B4-BE49-F238E27FC236}">
                <a16:creationId xmlns:a16="http://schemas.microsoft.com/office/drawing/2014/main" id="{EC084BA6-321A-4FB9-8BEA-52DAEE681463}"/>
              </a:ext>
            </a:extLst>
          </p:cNvPr>
          <p:cNvSpPr txBox="1"/>
          <p:nvPr/>
        </p:nvSpPr>
        <p:spPr>
          <a:xfrm>
            <a:off x="949465" y="5556073"/>
            <a:ext cx="3706668" cy="261610"/>
          </a:xfrm>
          <a:prstGeom prst="rect">
            <a:avLst/>
          </a:prstGeom>
          <a:noFill/>
        </p:spPr>
        <p:txBody>
          <a:bodyPr wrap="square">
            <a:spAutoFit/>
          </a:bodyPr>
          <a:lstStyle/>
          <a:p>
            <a:r>
              <a:rPr lang="en-US" sz="1100" b="0" dirty="0">
                <a:solidFill>
                  <a:srgbClr val="A31515"/>
                </a:solidFill>
                <a:effectLst/>
                <a:latin typeface="Courier New" panose="02070309020205020404" pitchFamily="49" charset="0"/>
              </a:rPr>
              <a:t>"bottle of beer with a pig on the label"</a:t>
            </a:r>
            <a:endParaRPr lang="en-US" sz="1100" b="0" dirty="0">
              <a:solidFill>
                <a:srgbClr val="000000"/>
              </a:solidFill>
              <a:effectLst/>
              <a:latin typeface="Courier New" panose="02070309020205020404" pitchFamily="49" charset="0"/>
            </a:endParaRPr>
          </a:p>
        </p:txBody>
      </p:sp>
      <p:sp>
        <p:nvSpPr>
          <p:cNvPr id="26" name="ZoneTexte 25">
            <a:extLst>
              <a:ext uri="{FF2B5EF4-FFF2-40B4-BE49-F238E27FC236}">
                <a16:creationId xmlns:a16="http://schemas.microsoft.com/office/drawing/2014/main" id="{90778BE1-8C65-4EEB-9955-E6922890699E}"/>
              </a:ext>
            </a:extLst>
          </p:cNvPr>
          <p:cNvSpPr txBox="1"/>
          <p:nvPr/>
        </p:nvSpPr>
        <p:spPr>
          <a:xfrm>
            <a:off x="8491971" y="5556073"/>
            <a:ext cx="2426454" cy="261610"/>
          </a:xfrm>
          <a:prstGeom prst="rect">
            <a:avLst/>
          </a:prstGeom>
          <a:noFill/>
        </p:spPr>
        <p:txBody>
          <a:bodyPr wrap="square">
            <a:spAutoFit/>
          </a:bodyPr>
          <a:lstStyle/>
          <a:p>
            <a:r>
              <a:rPr lang="fr-FR" sz="1100" b="0" dirty="0">
                <a:solidFill>
                  <a:srgbClr val="A31515"/>
                </a:solidFill>
                <a:effectLst/>
                <a:latin typeface="Courier New" panose="02070309020205020404" pitchFamily="49" charset="0"/>
              </a:rPr>
              <a:t>"</a:t>
            </a:r>
            <a:r>
              <a:rPr lang="fr-FR" sz="1100" b="0" dirty="0" err="1">
                <a:solidFill>
                  <a:srgbClr val="A31515"/>
                </a:solidFill>
                <a:effectLst/>
                <a:latin typeface="Courier New" panose="02070309020205020404" pitchFamily="49" charset="0"/>
              </a:rPr>
              <a:t>bottle</a:t>
            </a:r>
            <a:r>
              <a:rPr lang="fr-FR" sz="1100" b="0" dirty="0">
                <a:solidFill>
                  <a:srgbClr val="A31515"/>
                </a:solidFill>
                <a:effectLst/>
                <a:latin typeface="Courier New" panose="02070309020205020404" pitchFamily="49" charset="0"/>
              </a:rPr>
              <a:t> of champagne gold"</a:t>
            </a:r>
            <a:endParaRPr lang="fr-FR" sz="1100" b="0" dirty="0">
              <a:solidFill>
                <a:srgbClr val="000000"/>
              </a:solidFill>
              <a:effectLst/>
              <a:latin typeface="Courier New" panose="02070309020205020404" pitchFamily="49" charset="0"/>
            </a:endParaRPr>
          </a:p>
        </p:txBody>
      </p:sp>
      <p:pic>
        <p:nvPicPr>
          <p:cNvPr id="6150" name="Picture 6">
            <a:extLst>
              <a:ext uri="{FF2B5EF4-FFF2-40B4-BE49-F238E27FC236}">
                <a16:creationId xmlns:a16="http://schemas.microsoft.com/office/drawing/2014/main" id="{E22269F8-9551-43D8-BD28-77FE316609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0747" y="4887333"/>
            <a:ext cx="520631" cy="52063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CB830B53-F2BF-46FB-9BAB-BDFD932F39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9634" y="4742827"/>
            <a:ext cx="565316" cy="565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157777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185E25-EF11-40C3-898B-41FBD5B41646}"/>
              </a:ext>
            </a:extLst>
          </p:cNvPr>
          <p:cNvSpPr>
            <a:spLocks noGrp="1"/>
          </p:cNvSpPr>
          <p:nvPr>
            <p:ph type="title"/>
          </p:nvPr>
        </p:nvSpPr>
        <p:spPr/>
        <p:txBody>
          <a:bodyPr/>
          <a:lstStyle/>
          <a:p>
            <a:r>
              <a:rPr lang="fr-FR" dirty="0"/>
              <a:t>Architecture</a:t>
            </a:r>
          </a:p>
        </p:txBody>
      </p:sp>
      <p:sp>
        <p:nvSpPr>
          <p:cNvPr id="4" name="Ellipse 3">
            <a:extLst>
              <a:ext uri="{FF2B5EF4-FFF2-40B4-BE49-F238E27FC236}">
                <a16:creationId xmlns:a16="http://schemas.microsoft.com/office/drawing/2014/main" id="{BC95A9F4-C73D-43BC-9177-7238AB3934F4}"/>
              </a:ext>
            </a:extLst>
          </p:cNvPr>
          <p:cNvSpPr/>
          <p:nvPr/>
        </p:nvSpPr>
        <p:spPr>
          <a:xfrm>
            <a:off x="1377539" y="2018804"/>
            <a:ext cx="2746016" cy="245352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Monolithe</a:t>
            </a:r>
          </a:p>
        </p:txBody>
      </p:sp>
      <p:sp>
        <p:nvSpPr>
          <p:cNvPr id="5" name="Ellipse 4">
            <a:extLst>
              <a:ext uri="{FF2B5EF4-FFF2-40B4-BE49-F238E27FC236}">
                <a16:creationId xmlns:a16="http://schemas.microsoft.com/office/drawing/2014/main" id="{4A0050CE-F973-45EE-984F-E53ACE8DAB34}"/>
              </a:ext>
            </a:extLst>
          </p:cNvPr>
          <p:cNvSpPr/>
          <p:nvPr/>
        </p:nvSpPr>
        <p:spPr>
          <a:xfrm>
            <a:off x="7498921" y="2754933"/>
            <a:ext cx="318239" cy="29296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Ellipse 5">
            <a:extLst>
              <a:ext uri="{FF2B5EF4-FFF2-40B4-BE49-F238E27FC236}">
                <a16:creationId xmlns:a16="http://schemas.microsoft.com/office/drawing/2014/main" id="{5C5A9303-CC03-487B-A77E-8FF30B0423D7}"/>
              </a:ext>
            </a:extLst>
          </p:cNvPr>
          <p:cNvSpPr/>
          <p:nvPr/>
        </p:nvSpPr>
        <p:spPr>
          <a:xfrm>
            <a:off x="7518030" y="3457102"/>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Ellipse 6">
            <a:extLst>
              <a:ext uri="{FF2B5EF4-FFF2-40B4-BE49-F238E27FC236}">
                <a16:creationId xmlns:a16="http://schemas.microsoft.com/office/drawing/2014/main" id="{C603526B-AC2E-4193-8F66-29816F66EC59}"/>
              </a:ext>
            </a:extLst>
          </p:cNvPr>
          <p:cNvSpPr/>
          <p:nvPr/>
        </p:nvSpPr>
        <p:spPr>
          <a:xfrm>
            <a:off x="8507213" y="3244038"/>
            <a:ext cx="327118"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Ellipse 7">
            <a:extLst>
              <a:ext uri="{FF2B5EF4-FFF2-40B4-BE49-F238E27FC236}">
                <a16:creationId xmlns:a16="http://schemas.microsoft.com/office/drawing/2014/main" id="{90AD50E4-B9DE-496D-A67E-02F382E23E04}"/>
              </a:ext>
            </a:extLst>
          </p:cNvPr>
          <p:cNvSpPr/>
          <p:nvPr/>
        </p:nvSpPr>
        <p:spPr>
          <a:xfrm>
            <a:off x="8352532" y="3599144"/>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llipse 8">
            <a:extLst>
              <a:ext uri="{FF2B5EF4-FFF2-40B4-BE49-F238E27FC236}">
                <a16:creationId xmlns:a16="http://schemas.microsoft.com/office/drawing/2014/main" id="{3DFCE0B2-E6AF-433E-9402-5519A48A12D7}"/>
              </a:ext>
            </a:extLst>
          </p:cNvPr>
          <p:cNvSpPr/>
          <p:nvPr/>
        </p:nvSpPr>
        <p:spPr>
          <a:xfrm>
            <a:off x="8068447" y="2942197"/>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Ellipse 9">
            <a:extLst>
              <a:ext uri="{FF2B5EF4-FFF2-40B4-BE49-F238E27FC236}">
                <a16:creationId xmlns:a16="http://schemas.microsoft.com/office/drawing/2014/main" id="{3CB5C7BC-A8D1-467C-BF12-2EA1C05FAA19}"/>
              </a:ext>
            </a:extLst>
          </p:cNvPr>
          <p:cNvSpPr/>
          <p:nvPr/>
        </p:nvSpPr>
        <p:spPr>
          <a:xfrm>
            <a:off x="7750207" y="3877527"/>
            <a:ext cx="318239"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Ellipse 10">
            <a:extLst>
              <a:ext uri="{FF2B5EF4-FFF2-40B4-BE49-F238E27FC236}">
                <a16:creationId xmlns:a16="http://schemas.microsoft.com/office/drawing/2014/main" id="{308C165F-810F-4361-94EA-35EE8EAFABB2}"/>
              </a:ext>
            </a:extLst>
          </p:cNvPr>
          <p:cNvSpPr/>
          <p:nvPr/>
        </p:nvSpPr>
        <p:spPr>
          <a:xfrm>
            <a:off x="8213200" y="4170491"/>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Ellipse 11">
            <a:extLst>
              <a:ext uri="{FF2B5EF4-FFF2-40B4-BE49-F238E27FC236}">
                <a16:creationId xmlns:a16="http://schemas.microsoft.com/office/drawing/2014/main" id="{DB72F447-33BE-48E1-AA8E-7452E389864B}"/>
              </a:ext>
            </a:extLst>
          </p:cNvPr>
          <p:cNvSpPr/>
          <p:nvPr/>
        </p:nvSpPr>
        <p:spPr>
          <a:xfrm>
            <a:off x="8685072" y="3900985"/>
            <a:ext cx="327118" cy="31515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Ellipse 12">
            <a:extLst>
              <a:ext uri="{FF2B5EF4-FFF2-40B4-BE49-F238E27FC236}">
                <a16:creationId xmlns:a16="http://schemas.microsoft.com/office/drawing/2014/main" id="{41772957-768F-442F-B2CE-EF4BDC6E5D70}"/>
              </a:ext>
            </a:extLst>
          </p:cNvPr>
          <p:cNvSpPr/>
          <p:nvPr/>
        </p:nvSpPr>
        <p:spPr>
          <a:xfrm>
            <a:off x="9077790" y="3545879"/>
            <a:ext cx="318240"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Ellipse 13">
            <a:extLst>
              <a:ext uri="{FF2B5EF4-FFF2-40B4-BE49-F238E27FC236}">
                <a16:creationId xmlns:a16="http://schemas.microsoft.com/office/drawing/2014/main" id="{B45320FA-F510-4578-8E85-3CBF45C33D9D}"/>
              </a:ext>
            </a:extLst>
          </p:cNvPr>
          <p:cNvSpPr/>
          <p:nvPr/>
        </p:nvSpPr>
        <p:spPr>
          <a:xfrm>
            <a:off x="8956213" y="2791276"/>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ZoneTexte 14">
            <a:extLst>
              <a:ext uri="{FF2B5EF4-FFF2-40B4-BE49-F238E27FC236}">
                <a16:creationId xmlns:a16="http://schemas.microsoft.com/office/drawing/2014/main" id="{F41EEC35-0CC0-47A5-870C-29CA476FBBD6}"/>
              </a:ext>
            </a:extLst>
          </p:cNvPr>
          <p:cNvSpPr txBox="1"/>
          <p:nvPr/>
        </p:nvSpPr>
        <p:spPr>
          <a:xfrm>
            <a:off x="881804" y="4930353"/>
            <a:ext cx="3737485" cy="584775"/>
          </a:xfrm>
          <a:prstGeom prst="rect">
            <a:avLst/>
          </a:prstGeom>
          <a:noFill/>
        </p:spPr>
        <p:txBody>
          <a:bodyPr wrap="square" rtlCol="0">
            <a:spAutoFit/>
          </a:bodyPr>
          <a:lstStyle/>
          <a:p>
            <a:pPr algn="ctr"/>
            <a:r>
              <a:rPr lang="fr-FR" sz="3200" dirty="0"/>
              <a:t>Fast </a:t>
            </a:r>
            <a:r>
              <a:rPr lang="fr-FR" sz="3200" dirty="0" err="1"/>
              <a:t>iteration</a:t>
            </a:r>
            <a:endParaRPr lang="fr-FR" sz="3200" dirty="0"/>
          </a:p>
        </p:txBody>
      </p:sp>
      <p:sp>
        <p:nvSpPr>
          <p:cNvPr id="16" name="ZoneTexte 15">
            <a:extLst>
              <a:ext uri="{FF2B5EF4-FFF2-40B4-BE49-F238E27FC236}">
                <a16:creationId xmlns:a16="http://schemas.microsoft.com/office/drawing/2014/main" id="{64EF2421-57EA-4E6D-B3D4-CA48E32E790C}"/>
              </a:ext>
            </a:extLst>
          </p:cNvPr>
          <p:cNvSpPr txBox="1"/>
          <p:nvPr/>
        </p:nvSpPr>
        <p:spPr>
          <a:xfrm>
            <a:off x="6965589" y="4930353"/>
            <a:ext cx="3737484" cy="584775"/>
          </a:xfrm>
          <a:prstGeom prst="rect">
            <a:avLst/>
          </a:prstGeom>
          <a:noFill/>
        </p:spPr>
        <p:txBody>
          <a:bodyPr wrap="square" rtlCol="0">
            <a:spAutoFit/>
          </a:bodyPr>
          <a:lstStyle/>
          <a:p>
            <a:pPr algn="ctr"/>
            <a:r>
              <a:rPr lang="fr-FR" sz="3200" dirty="0"/>
              <a:t>Very slow </a:t>
            </a:r>
            <a:r>
              <a:rPr lang="fr-FR" sz="3200" dirty="0" err="1"/>
              <a:t>iteration</a:t>
            </a:r>
            <a:endParaRPr lang="fr-FR" sz="3200" dirty="0"/>
          </a:p>
        </p:txBody>
      </p:sp>
      <p:sp>
        <p:nvSpPr>
          <p:cNvPr id="17" name="Rectangle 16">
            <a:extLst>
              <a:ext uri="{FF2B5EF4-FFF2-40B4-BE49-F238E27FC236}">
                <a16:creationId xmlns:a16="http://schemas.microsoft.com/office/drawing/2014/main" id="{1A908C10-5AD3-4AF5-AFBF-CBF22B97B123}"/>
              </a:ext>
            </a:extLst>
          </p:cNvPr>
          <p:cNvSpPr/>
          <p:nvPr/>
        </p:nvSpPr>
        <p:spPr>
          <a:xfrm>
            <a:off x="9455092" y="3047896"/>
            <a:ext cx="2476960" cy="584775"/>
          </a:xfrm>
          <a:prstGeom prst="rect">
            <a:avLst/>
          </a:prstGeom>
        </p:spPr>
        <p:txBody>
          <a:bodyPr wrap="none">
            <a:spAutoFit/>
          </a:bodyPr>
          <a:lstStyle/>
          <a:p>
            <a:r>
              <a:rPr lang="fr-FR" sz="3200" dirty="0">
                <a:solidFill>
                  <a:schemeClr val="bg2">
                    <a:lumMod val="25000"/>
                  </a:schemeClr>
                </a:solidFill>
              </a:rPr>
              <a:t>Micro service</a:t>
            </a:r>
          </a:p>
        </p:txBody>
      </p:sp>
      <p:sp>
        <p:nvSpPr>
          <p:cNvPr id="18" name="Ellipse 17">
            <a:extLst>
              <a:ext uri="{FF2B5EF4-FFF2-40B4-BE49-F238E27FC236}">
                <a16:creationId xmlns:a16="http://schemas.microsoft.com/office/drawing/2014/main" id="{5936DBC0-F25D-4773-8FBF-3CBC7416DBC9}"/>
              </a:ext>
            </a:extLst>
          </p:cNvPr>
          <p:cNvSpPr/>
          <p:nvPr/>
        </p:nvSpPr>
        <p:spPr>
          <a:xfrm>
            <a:off x="8193412" y="2460784"/>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Ellipse 18">
            <a:extLst>
              <a:ext uri="{FF2B5EF4-FFF2-40B4-BE49-F238E27FC236}">
                <a16:creationId xmlns:a16="http://schemas.microsoft.com/office/drawing/2014/main" id="{0E7BCFF0-6636-49CB-AE1F-FA415888E309}"/>
              </a:ext>
            </a:extLst>
          </p:cNvPr>
          <p:cNvSpPr/>
          <p:nvPr/>
        </p:nvSpPr>
        <p:spPr>
          <a:xfrm>
            <a:off x="9014223" y="2265420"/>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Ellipse 19">
            <a:extLst>
              <a:ext uri="{FF2B5EF4-FFF2-40B4-BE49-F238E27FC236}">
                <a16:creationId xmlns:a16="http://schemas.microsoft.com/office/drawing/2014/main" id="{095A0B35-5D11-43F7-8071-49F5BD16ED1B}"/>
              </a:ext>
            </a:extLst>
          </p:cNvPr>
          <p:cNvSpPr/>
          <p:nvPr/>
        </p:nvSpPr>
        <p:spPr>
          <a:xfrm>
            <a:off x="8475466" y="2674858"/>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Ellipse 20">
            <a:extLst>
              <a:ext uri="{FF2B5EF4-FFF2-40B4-BE49-F238E27FC236}">
                <a16:creationId xmlns:a16="http://schemas.microsoft.com/office/drawing/2014/main" id="{65BFFF6B-CFD5-4F69-9152-1D2DA2F0FCB4}"/>
              </a:ext>
            </a:extLst>
          </p:cNvPr>
          <p:cNvSpPr/>
          <p:nvPr/>
        </p:nvSpPr>
        <p:spPr>
          <a:xfrm>
            <a:off x="7966352" y="3362623"/>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674409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4C07C7-68CB-4750-B64B-FC1F1C2EB330}"/>
              </a:ext>
            </a:extLst>
          </p:cNvPr>
          <p:cNvSpPr>
            <a:spLocks noGrp="1"/>
          </p:cNvSpPr>
          <p:nvPr>
            <p:ph type="title"/>
          </p:nvPr>
        </p:nvSpPr>
        <p:spPr>
          <a:xfrm>
            <a:off x="4035845" y="363105"/>
            <a:ext cx="4120309" cy="1325563"/>
          </a:xfrm>
        </p:spPr>
        <p:txBody>
          <a:bodyPr/>
          <a:lstStyle/>
          <a:p>
            <a:pPr algn="ctr"/>
            <a:r>
              <a:rPr lang="fr-FR" dirty="0">
                <a:solidFill>
                  <a:schemeClr val="accent3">
                    <a:lumMod val="50000"/>
                  </a:schemeClr>
                </a:solidFill>
              </a:rPr>
              <a:t>Data </a:t>
            </a:r>
            <a:r>
              <a:rPr lang="fr-FR" dirty="0" err="1">
                <a:solidFill>
                  <a:schemeClr val="accent3">
                    <a:lumMod val="50000"/>
                  </a:schemeClr>
                </a:solidFill>
              </a:rPr>
              <a:t>is</a:t>
            </a:r>
            <a:r>
              <a:rPr lang="fr-FR" dirty="0">
                <a:solidFill>
                  <a:schemeClr val="accent3">
                    <a:lumMod val="50000"/>
                  </a:schemeClr>
                </a:solidFill>
              </a:rPr>
              <a:t> gold</a:t>
            </a:r>
          </a:p>
        </p:txBody>
      </p:sp>
      <p:pic>
        <p:nvPicPr>
          <p:cNvPr id="5" name="Espace réservé du contenu 4">
            <a:extLst>
              <a:ext uri="{FF2B5EF4-FFF2-40B4-BE49-F238E27FC236}">
                <a16:creationId xmlns:a16="http://schemas.microsoft.com/office/drawing/2014/main" id="{DA8CC370-0CAF-9618-358B-AA518206BA05}"/>
              </a:ext>
            </a:extLst>
          </p:cNvPr>
          <p:cNvPicPr>
            <a:picLocks noGrp="1" noChangeAspect="1"/>
          </p:cNvPicPr>
          <p:nvPr>
            <p:ph idx="1"/>
          </p:nvPr>
        </p:nvPicPr>
        <p:blipFill>
          <a:blip r:embed="rId2"/>
          <a:stretch>
            <a:fillRect/>
          </a:stretch>
        </p:blipFill>
        <p:spPr>
          <a:xfrm>
            <a:off x="2286000" y="1858169"/>
            <a:ext cx="7620000" cy="4286250"/>
          </a:xfrm>
        </p:spPr>
      </p:pic>
      <p:sp>
        <p:nvSpPr>
          <p:cNvPr id="6" name="ZoneTexte 5">
            <a:extLst>
              <a:ext uri="{FF2B5EF4-FFF2-40B4-BE49-F238E27FC236}">
                <a16:creationId xmlns:a16="http://schemas.microsoft.com/office/drawing/2014/main" id="{BDB37446-AD0B-4E93-A43C-E93B721CA58D}"/>
              </a:ext>
            </a:extLst>
          </p:cNvPr>
          <p:cNvSpPr txBox="1"/>
          <p:nvPr/>
        </p:nvSpPr>
        <p:spPr>
          <a:xfrm>
            <a:off x="3047222" y="1219421"/>
            <a:ext cx="6097554" cy="369332"/>
          </a:xfrm>
          <a:prstGeom prst="rect">
            <a:avLst/>
          </a:prstGeom>
          <a:noFill/>
        </p:spPr>
        <p:txBody>
          <a:bodyPr wrap="square">
            <a:spAutoFit/>
          </a:bodyPr>
          <a:lstStyle/>
          <a:p>
            <a:pPr algn="ctr"/>
            <a:r>
              <a:rPr lang="fr-FR" dirty="0">
                <a:solidFill>
                  <a:schemeClr val="bg1">
                    <a:lumMod val="50000"/>
                  </a:schemeClr>
                </a:solidFill>
              </a:rPr>
              <a:t>(Data </a:t>
            </a:r>
            <a:r>
              <a:rPr lang="fr-FR" dirty="0" err="1">
                <a:solidFill>
                  <a:schemeClr val="bg1">
                    <a:lumMod val="50000"/>
                  </a:schemeClr>
                </a:solidFill>
              </a:rPr>
              <a:t>centric</a:t>
            </a:r>
            <a:r>
              <a:rPr lang="fr-FR" dirty="0">
                <a:solidFill>
                  <a:schemeClr val="bg1">
                    <a:lumMod val="50000"/>
                  </a:schemeClr>
                </a:solidFill>
              </a:rPr>
              <a:t>)</a:t>
            </a:r>
            <a:endParaRPr lang="fr-FR" dirty="0"/>
          </a:p>
        </p:txBody>
      </p:sp>
      <p:sp>
        <p:nvSpPr>
          <p:cNvPr id="7" name="ZoneTexte 6">
            <a:extLst>
              <a:ext uri="{FF2B5EF4-FFF2-40B4-BE49-F238E27FC236}">
                <a16:creationId xmlns:a16="http://schemas.microsoft.com/office/drawing/2014/main" id="{FB7C83BA-C8A7-4BD0-BD43-C55E87E97009}"/>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8" name="Rectangle 7">
            <a:extLst>
              <a:ext uri="{FF2B5EF4-FFF2-40B4-BE49-F238E27FC236}">
                <a16:creationId xmlns:a16="http://schemas.microsoft.com/office/drawing/2014/main" id="{539B835E-E7EA-40F7-9B7B-2F0BF3C0FFB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25284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AF9E686D-4A25-4FAA-BD55-CE0A852009BE}"/>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23" name="Espace réservé du contenu 2">
            <a:extLst>
              <a:ext uri="{FF2B5EF4-FFF2-40B4-BE49-F238E27FC236}">
                <a16:creationId xmlns:a16="http://schemas.microsoft.com/office/drawing/2014/main" id="{18D16979-5E84-41FB-98A6-76352957816B}"/>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445342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C79F5D52-46E2-43A3-A3B3-59D8BCEA888E}"/>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6" name="Rectangle 5">
            <a:extLst>
              <a:ext uri="{FF2B5EF4-FFF2-40B4-BE49-F238E27FC236}">
                <a16:creationId xmlns:a16="http://schemas.microsoft.com/office/drawing/2014/main" id="{D0951927-1A70-43DB-A567-D83F8C38169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29426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17" name="ZoneTexte 16">
            <a:extLst>
              <a:ext uri="{FF2B5EF4-FFF2-40B4-BE49-F238E27FC236}">
                <a16:creationId xmlns:a16="http://schemas.microsoft.com/office/drawing/2014/main" id="{8CF333E4-72DB-4120-9C2C-EA4B7755FA34}"/>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9" name="Rectangle 8">
            <a:extLst>
              <a:ext uri="{FF2B5EF4-FFF2-40B4-BE49-F238E27FC236}">
                <a16:creationId xmlns:a16="http://schemas.microsoft.com/office/drawing/2014/main" id="{EE162BE1-7841-406C-BB85-F3DB8161398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41413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fr-FR" b="1" dirty="0" err="1">
                <a:solidFill>
                  <a:schemeClr val="bg1">
                    <a:lumMod val="50000"/>
                  </a:schemeClr>
                </a:solidFill>
              </a:rPr>
              <a:t>deploy</a:t>
            </a:r>
            <a:endParaRPr lang="fr-FR" b="1" dirty="0">
              <a:solidFill>
                <a:schemeClr val="bg1">
                  <a:lumMod val="50000"/>
                </a:schemeClr>
              </a:solidFill>
            </a:endParaRPr>
          </a:p>
        </p:txBody>
      </p:sp>
      <p:sp>
        <p:nvSpPr>
          <p:cNvPr id="17" name="ZoneTexte 16">
            <a:extLst>
              <a:ext uri="{FF2B5EF4-FFF2-40B4-BE49-F238E27FC236}">
                <a16:creationId xmlns:a16="http://schemas.microsoft.com/office/drawing/2014/main" id="{C75C7020-0BC2-4030-B4B2-59C34F195C0B}"/>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12" name="Rectangle 11">
            <a:extLst>
              <a:ext uri="{FF2B5EF4-FFF2-40B4-BE49-F238E27FC236}">
                <a16:creationId xmlns:a16="http://schemas.microsoft.com/office/drawing/2014/main" id="{098415DD-11C3-424C-AC91-B9F68A2577E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611490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Consumer Production</a:t>
            </a:r>
            <a:br>
              <a:rPr lang="fr-FR" sz="2800" dirty="0"/>
            </a:br>
            <a:r>
              <a:rPr lang="fr-FR" sz="2800" dirty="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fr-FR" b="1" dirty="0" err="1">
                <a:solidFill>
                  <a:schemeClr val="bg1">
                    <a:lumMod val="50000"/>
                  </a:schemeClr>
                </a:solidFill>
              </a:rPr>
              <a:t>deploy</a:t>
            </a:r>
            <a:endParaRPr lang="fr-FR" b="1" dirty="0">
              <a:solidFill>
                <a:schemeClr val="bg1">
                  <a:lumMod val="50000"/>
                </a:schemeClr>
              </a:solidFill>
            </a:endParaRP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17" name="ZoneTexte 16">
            <a:extLst>
              <a:ext uri="{FF2B5EF4-FFF2-40B4-BE49-F238E27FC236}">
                <a16:creationId xmlns:a16="http://schemas.microsoft.com/office/drawing/2014/main" id="{C097EF50-1000-45BA-8A44-BA7BC0AE2628}"/>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15" name="Rectangle 14">
            <a:extLst>
              <a:ext uri="{FF2B5EF4-FFF2-40B4-BE49-F238E27FC236}">
                <a16:creationId xmlns:a16="http://schemas.microsoft.com/office/drawing/2014/main" id="{ADE85EBC-4396-4AED-B26E-02C699D911E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43610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Consumer Production</a:t>
            </a:r>
            <a:br>
              <a:rPr lang="fr-FR" sz="2800" dirty="0"/>
            </a:br>
            <a:r>
              <a:rPr lang="fr-FR" sz="2800" dirty="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cxnSp>
        <p:nvCxnSpPr>
          <p:cNvPr id="27" name="Connecteur droit avec flèche 26">
            <a:extLst>
              <a:ext uri="{FF2B5EF4-FFF2-40B4-BE49-F238E27FC236}">
                <a16:creationId xmlns:a16="http://schemas.microsoft.com/office/drawing/2014/main" id="{18AC9058-9D26-4EB7-BE02-3B43B8AA0251}"/>
              </a:ext>
            </a:extLst>
          </p:cNvPr>
          <p:cNvCxnSpPr>
            <a:cxnSpLocks/>
            <a:endCxn id="7" idx="1"/>
          </p:cNvCxnSpPr>
          <p:nvPr/>
        </p:nvCxnSpPr>
        <p:spPr>
          <a:xfrm rot="10800000">
            <a:off x="962677" y="1757063"/>
            <a:ext cx="10756417" cy="10432"/>
          </a:xfrm>
          <a:prstGeom prst="curvedConnector5">
            <a:avLst>
              <a:gd name="adj1" fmla="val -959"/>
              <a:gd name="adj2" fmla="val -23900834"/>
              <a:gd name="adj3" fmla="val 102125"/>
            </a:avLst>
          </a:prstGeom>
          <a:ln w="101600">
            <a:solidFill>
              <a:schemeClr val="accent4">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65" name="ZoneTexte 64">
            <a:extLst>
              <a:ext uri="{FF2B5EF4-FFF2-40B4-BE49-F238E27FC236}">
                <a16:creationId xmlns:a16="http://schemas.microsoft.com/office/drawing/2014/main" id="{962E38F1-C850-4469-9FCB-715020BB231A}"/>
              </a:ext>
            </a:extLst>
          </p:cNvPr>
          <p:cNvSpPr txBox="1"/>
          <p:nvPr/>
        </p:nvSpPr>
        <p:spPr>
          <a:xfrm>
            <a:off x="3905968" y="4901036"/>
            <a:ext cx="4960737" cy="923330"/>
          </a:xfrm>
          <a:prstGeom prst="rect">
            <a:avLst/>
          </a:prstGeom>
          <a:solidFill>
            <a:schemeClr val="accent4">
              <a:lumMod val="75000"/>
            </a:schemeClr>
          </a:solidFill>
        </p:spPr>
        <p:txBody>
          <a:bodyPr wrap="square" rtlCol="0">
            <a:spAutoFit/>
          </a:bodyPr>
          <a:lstStyle/>
          <a:p>
            <a:pPr algn="ctr"/>
            <a:r>
              <a:rPr lang="fr-FR" sz="5400" b="1" dirty="0">
                <a:solidFill>
                  <a:schemeClr val="bg1"/>
                </a:solidFill>
              </a:rPr>
              <a:t>Feedback Loop</a:t>
            </a:r>
            <a:endParaRPr lang="fr-FR" sz="2800" b="1" dirty="0">
              <a:solidFill>
                <a:schemeClr val="bg1"/>
              </a:solidFill>
            </a:endParaRP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fr-FR" b="1" dirty="0" err="1">
                <a:solidFill>
                  <a:schemeClr val="bg1">
                    <a:lumMod val="50000"/>
                  </a:schemeClr>
                </a:solidFill>
              </a:rPr>
              <a:t>deploy</a:t>
            </a:r>
            <a:endParaRPr lang="fr-FR" b="1" dirty="0">
              <a:solidFill>
                <a:schemeClr val="bg1">
                  <a:lumMod val="50000"/>
                </a:schemeClr>
              </a:solidFill>
            </a:endParaRP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94" name="ZoneTexte 93">
            <a:extLst>
              <a:ext uri="{FF2B5EF4-FFF2-40B4-BE49-F238E27FC236}">
                <a16:creationId xmlns:a16="http://schemas.microsoft.com/office/drawing/2014/main" id="{DE752191-853D-4AF1-8D3A-20B0B8C3FCC8}"/>
              </a:ext>
            </a:extLst>
          </p:cNvPr>
          <p:cNvSpPr txBox="1"/>
          <p:nvPr/>
        </p:nvSpPr>
        <p:spPr>
          <a:xfrm>
            <a:off x="5712968" y="3611265"/>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sp>
        <p:nvSpPr>
          <p:cNvPr id="36" name="ZoneTexte 35">
            <a:extLst>
              <a:ext uri="{FF2B5EF4-FFF2-40B4-BE49-F238E27FC236}">
                <a16:creationId xmlns:a16="http://schemas.microsoft.com/office/drawing/2014/main" id="{1A6C0B07-B23B-46EF-92C8-AE5F46E7A05A}"/>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18" name="Rectangle 17">
            <a:extLst>
              <a:ext uri="{FF2B5EF4-FFF2-40B4-BE49-F238E27FC236}">
                <a16:creationId xmlns:a16="http://schemas.microsoft.com/office/drawing/2014/main" id="{A07A1039-47E2-40C7-A460-7E322923EFD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77668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2AFAEA-9E24-4D0B-BCB2-6C397E7D689E}"/>
              </a:ext>
            </a:extLst>
          </p:cNvPr>
          <p:cNvSpPr>
            <a:spLocks noGrp="1"/>
          </p:cNvSpPr>
          <p:nvPr>
            <p:ph type="title"/>
          </p:nvPr>
        </p:nvSpPr>
        <p:spPr>
          <a:xfrm>
            <a:off x="3301482" y="2134058"/>
            <a:ext cx="5589036" cy="2163163"/>
          </a:xfrm>
        </p:spPr>
        <p:txBody>
          <a:bodyPr>
            <a:normAutofit fontScale="90000"/>
          </a:bodyPr>
          <a:lstStyle/>
          <a:p>
            <a:r>
              <a:rPr lang="fr-FR" sz="17900" dirty="0" err="1">
                <a:solidFill>
                  <a:schemeClr val="accent6">
                    <a:lumMod val="60000"/>
                    <a:lumOff val="40000"/>
                  </a:schemeClr>
                </a:solidFill>
              </a:rPr>
              <a:t>Demo</a:t>
            </a:r>
            <a:endParaRPr lang="fr-FR" sz="17900" dirty="0">
              <a:solidFill>
                <a:schemeClr val="accent6">
                  <a:lumMod val="60000"/>
                  <a:lumOff val="40000"/>
                </a:schemeClr>
              </a:solidFill>
            </a:endParaRPr>
          </a:p>
        </p:txBody>
      </p:sp>
      <p:sp>
        <p:nvSpPr>
          <p:cNvPr id="3" name="ZoneTexte 2">
            <a:extLst>
              <a:ext uri="{FF2B5EF4-FFF2-40B4-BE49-F238E27FC236}">
                <a16:creationId xmlns:a16="http://schemas.microsoft.com/office/drawing/2014/main" id="{EF8C4FFE-F74E-494C-A904-F290C980A9DD}"/>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5" name="ZoneTexte 4">
            <a:extLst>
              <a:ext uri="{FF2B5EF4-FFF2-40B4-BE49-F238E27FC236}">
                <a16:creationId xmlns:a16="http://schemas.microsoft.com/office/drawing/2014/main" id="{A43FABF8-1A9D-4179-915F-28F8EF00F040}"/>
              </a:ext>
            </a:extLst>
          </p:cNvPr>
          <p:cNvSpPr txBox="1"/>
          <p:nvPr/>
        </p:nvSpPr>
        <p:spPr>
          <a:xfrm>
            <a:off x="3467559" y="4480977"/>
            <a:ext cx="6097836" cy="369332"/>
          </a:xfrm>
          <a:prstGeom prst="rect">
            <a:avLst/>
          </a:prstGeom>
          <a:noFill/>
        </p:spPr>
        <p:txBody>
          <a:bodyPr wrap="square">
            <a:spAutoFit/>
          </a:bodyPr>
          <a:lstStyle/>
          <a:p>
            <a:r>
              <a:rPr lang="fr-FR" dirty="0" err="1">
                <a:hlinkClick r:id="rId2"/>
              </a:rPr>
              <a:t>Dogs</a:t>
            </a:r>
            <a:r>
              <a:rPr lang="fr-FR" dirty="0">
                <a:hlinkClick r:id="rId2"/>
              </a:rPr>
              <a:t> vs. Cats | </a:t>
            </a:r>
            <a:r>
              <a:rPr lang="fr-FR" dirty="0" err="1">
                <a:hlinkClick r:id="rId2"/>
              </a:rPr>
              <a:t>Kaggle</a:t>
            </a:r>
            <a:endParaRPr lang="fr-FR" dirty="0"/>
          </a:p>
        </p:txBody>
      </p:sp>
      <p:sp>
        <p:nvSpPr>
          <p:cNvPr id="6" name="ZoneTexte 5">
            <a:extLst>
              <a:ext uri="{FF2B5EF4-FFF2-40B4-BE49-F238E27FC236}">
                <a16:creationId xmlns:a16="http://schemas.microsoft.com/office/drawing/2014/main" id="{316C2D19-28E5-4D6B-A0ED-D2702641C188}"/>
              </a:ext>
            </a:extLst>
          </p:cNvPr>
          <p:cNvSpPr txBox="1"/>
          <p:nvPr/>
        </p:nvSpPr>
        <p:spPr>
          <a:xfrm flipH="1">
            <a:off x="3467559" y="4204433"/>
            <a:ext cx="2044182" cy="369332"/>
          </a:xfrm>
          <a:prstGeom prst="rect">
            <a:avLst/>
          </a:prstGeom>
          <a:noFill/>
        </p:spPr>
        <p:txBody>
          <a:bodyPr wrap="square" rtlCol="0">
            <a:spAutoFit/>
          </a:bodyPr>
          <a:lstStyle/>
          <a:p>
            <a:r>
              <a:rPr lang="fr-FR" dirty="0"/>
              <a:t>Source :</a:t>
            </a:r>
          </a:p>
        </p:txBody>
      </p:sp>
      <p:sp>
        <p:nvSpPr>
          <p:cNvPr id="7" name="Rectangle 6">
            <a:extLst>
              <a:ext uri="{FF2B5EF4-FFF2-40B4-BE49-F238E27FC236}">
                <a16:creationId xmlns:a16="http://schemas.microsoft.com/office/drawing/2014/main" id="{E340ED06-7829-4657-A420-BA1174A8117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378522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7C7BAC-A4BB-466F-B5E0-0F31DC33A2BA}"/>
              </a:ext>
            </a:extLst>
          </p:cNvPr>
          <p:cNvSpPr/>
          <p:nvPr/>
        </p:nvSpPr>
        <p:spPr>
          <a:xfrm>
            <a:off x="1035602" y="1630680"/>
            <a:ext cx="5060398" cy="419176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Train a model</a:t>
            </a:r>
          </a:p>
        </p:txBody>
      </p:sp>
      <p:sp>
        <p:nvSpPr>
          <p:cNvPr id="6" name="Rectangle 5">
            <a:extLst>
              <a:ext uri="{FF2B5EF4-FFF2-40B4-BE49-F238E27FC236}">
                <a16:creationId xmlns:a16="http://schemas.microsoft.com/office/drawing/2014/main" id="{A1CCF4AC-DA94-4498-BE47-177022FF3DED}"/>
              </a:ext>
            </a:extLst>
          </p:cNvPr>
          <p:cNvSpPr/>
          <p:nvPr/>
        </p:nvSpPr>
        <p:spPr>
          <a:xfrm>
            <a:off x="1308475" y="2834640"/>
            <a:ext cx="216168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13 000</a:t>
            </a:r>
            <a:br>
              <a:rPr lang="fr-FR" sz="4800" dirty="0"/>
            </a:br>
            <a:r>
              <a:rPr lang="fr-FR" sz="4800" dirty="0"/>
              <a:t>train</a:t>
            </a:r>
          </a:p>
        </p:txBody>
      </p:sp>
      <p:sp>
        <p:nvSpPr>
          <p:cNvPr id="7" name="Rectangle 6">
            <a:extLst>
              <a:ext uri="{FF2B5EF4-FFF2-40B4-BE49-F238E27FC236}">
                <a16:creationId xmlns:a16="http://schemas.microsoft.com/office/drawing/2014/main" id="{90DECDDC-5D77-4E50-BCAD-9BCA32AB687A}"/>
              </a:ext>
            </a:extLst>
          </p:cNvPr>
          <p:cNvSpPr/>
          <p:nvPr/>
        </p:nvSpPr>
        <p:spPr>
          <a:xfrm>
            <a:off x="3743035" y="2834640"/>
            <a:ext cx="216168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 4 000</a:t>
            </a:r>
            <a:br>
              <a:rPr lang="fr-FR" sz="4800" dirty="0"/>
            </a:br>
            <a:r>
              <a:rPr lang="fr-FR" sz="4800" dirty="0"/>
              <a:t>test</a:t>
            </a:r>
          </a:p>
        </p:txBody>
      </p:sp>
      <p:sp>
        <p:nvSpPr>
          <p:cNvPr id="9" name="Rectangle 8">
            <a:extLst>
              <a:ext uri="{FF2B5EF4-FFF2-40B4-BE49-F238E27FC236}">
                <a16:creationId xmlns:a16="http://schemas.microsoft.com/office/drawing/2014/main" id="{3CDEE3C6-8AA6-4A2E-926E-28CAC6FE75AF}"/>
              </a:ext>
            </a:extLst>
          </p:cNvPr>
          <p:cNvSpPr/>
          <p:nvPr/>
        </p:nvSpPr>
        <p:spPr>
          <a:xfrm>
            <a:off x="8092440" y="2834640"/>
            <a:ext cx="291155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3 000</a:t>
            </a:r>
            <a:br>
              <a:rPr lang="fr-FR" sz="4800" dirty="0"/>
            </a:br>
            <a:r>
              <a:rPr lang="fr-FR" sz="4800" dirty="0"/>
              <a:t>validation</a:t>
            </a:r>
          </a:p>
        </p:txBody>
      </p:sp>
      <p:sp>
        <p:nvSpPr>
          <p:cNvPr id="11" name="Titre 1">
            <a:extLst>
              <a:ext uri="{FF2B5EF4-FFF2-40B4-BE49-F238E27FC236}">
                <a16:creationId xmlns:a16="http://schemas.microsoft.com/office/drawing/2014/main" id="{7F72AA1E-01A3-4603-98F8-68ABC00C55B9}"/>
              </a:ext>
            </a:extLst>
          </p:cNvPr>
          <p:cNvSpPr>
            <a:spLocks noGrp="1"/>
          </p:cNvSpPr>
          <p:nvPr>
            <p:ph type="title"/>
          </p:nvPr>
        </p:nvSpPr>
        <p:spPr>
          <a:xfrm>
            <a:off x="838200" y="154650"/>
            <a:ext cx="10515600" cy="1325563"/>
          </a:xfrm>
        </p:spPr>
        <p:txBody>
          <a:bodyPr/>
          <a:lstStyle/>
          <a:p>
            <a:pPr algn="ctr"/>
            <a:r>
              <a:rPr lang="fr-FR" dirty="0" err="1">
                <a:solidFill>
                  <a:schemeClr val="bg2">
                    <a:lumMod val="25000"/>
                  </a:schemeClr>
                </a:solidFill>
              </a:rPr>
              <a:t>Dataset</a:t>
            </a:r>
            <a:r>
              <a:rPr lang="fr-FR" dirty="0">
                <a:solidFill>
                  <a:schemeClr val="bg2">
                    <a:lumMod val="25000"/>
                  </a:schemeClr>
                </a:solidFill>
              </a:rPr>
              <a:t> of 20 000 files</a:t>
            </a:r>
          </a:p>
        </p:txBody>
      </p:sp>
      <p:pic>
        <p:nvPicPr>
          <p:cNvPr id="12" name="Espace réservé du contenu 5">
            <a:extLst>
              <a:ext uri="{FF2B5EF4-FFF2-40B4-BE49-F238E27FC236}">
                <a16:creationId xmlns:a16="http://schemas.microsoft.com/office/drawing/2014/main" id="{A33FDF19-2F5D-4F58-B63B-E6F000A4251B}"/>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407566" y="1836620"/>
            <a:ext cx="523428" cy="426043"/>
          </a:xfrm>
          <a:prstGeom prst="rect">
            <a:avLst/>
          </a:prstGeom>
          <a:effectLst>
            <a:outerShdw algn="ctr" rotWithShape="0">
              <a:srgbClr val="000000"/>
            </a:outerShdw>
          </a:effectLst>
        </p:spPr>
      </p:pic>
      <p:sp>
        <p:nvSpPr>
          <p:cNvPr id="8" name="ZoneTexte 7">
            <a:extLst>
              <a:ext uri="{FF2B5EF4-FFF2-40B4-BE49-F238E27FC236}">
                <a16:creationId xmlns:a16="http://schemas.microsoft.com/office/drawing/2014/main" id="{EE944F24-7988-4AAE-9481-219DB5FF523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10" name="Rectangle 9">
            <a:extLst>
              <a:ext uri="{FF2B5EF4-FFF2-40B4-BE49-F238E27FC236}">
                <a16:creationId xmlns:a16="http://schemas.microsoft.com/office/drawing/2014/main" id="{82A4BEC6-78F0-4D40-8C4F-1567F3F016F8}"/>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22583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55DE023-6FF1-4F82-9ADF-2F38D70B022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81D46897-0474-40B0-A96E-04C8F43BBFA3}"/>
              </a:ext>
            </a:extLst>
          </p:cNvPr>
          <p:cNvSpPr/>
          <p:nvPr/>
        </p:nvSpPr>
        <p:spPr>
          <a:xfrm>
            <a:off x="2436219" y="-1381524"/>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4570F992-041E-43DA-A5CB-FF15212EA5A7}"/>
              </a:ext>
            </a:extLst>
          </p:cNvPr>
          <p:cNvSpPr/>
          <p:nvPr/>
        </p:nvSpPr>
        <p:spPr>
          <a:xfrm>
            <a:off x="4774075" y="2108677"/>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a:extLst>
              <a:ext uri="{FF2B5EF4-FFF2-40B4-BE49-F238E27FC236}">
                <a16:creationId xmlns:a16="http://schemas.microsoft.com/office/drawing/2014/main" id="{4546AF2F-45E3-4805-8078-098A3EAB337C}"/>
              </a:ext>
            </a:extLst>
          </p:cNvPr>
          <p:cNvSpPr/>
          <p:nvPr/>
        </p:nvSpPr>
        <p:spPr>
          <a:xfrm>
            <a:off x="577961" y="2317938"/>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riangle isocèle 3">
            <a:extLst>
              <a:ext uri="{FF2B5EF4-FFF2-40B4-BE49-F238E27FC236}">
                <a16:creationId xmlns:a16="http://schemas.microsoft.com/office/drawing/2014/main" id="{4B115F5D-A6C0-4897-A7EE-833B44A27BCB}"/>
              </a:ext>
            </a:extLst>
          </p:cNvPr>
          <p:cNvSpPr/>
          <p:nvPr/>
        </p:nvSpPr>
        <p:spPr>
          <a:xfrm>
            <a:off x="3348505" y="1415475"/>
            <a:ext cx="4597400" cy="3848100"/>
          </a:xfrm>
          <a:prstGeom prst="triangle">
            <a:avLst/>
          </a:prstGeom>
          <a:no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40672F5A-E705-4B41-8633-8DBAB2266C69}"/>
              </a:ext>
            </a:extLst>
          </p:cNvPr>
          <p:cNvSpPr txBox="1"/>
          <p:nvPr/>
        </p:nvSpPr>
        <p:spPr>
          <a:xfrm>
            <a:off x="1046855" y="5264319"/>
            <a:ext cx="4019049" cy="923330"/>
          </a:xfrm>
          <a:prstGeom prst="rect">
            <a:avLst/>
          </a:prstGeom>
          <a:noFill/>
        </p:spPr>
        <p:txBody>
          <a:bodyPr wrap="none" rtlCol="0">
            <a:spAutoFit/>
          </a:bodyPr>
          <a:lstStyle/>
          <a:p>
            <a:r>
              <a:rPr lang="fr-FR" sz="5400" dirty="0" err="1">
                <a:solidFill>
                  <a:schemeClr val="bg2">
                    <a:lumMod val="25000"/>
                  </a:schemeClr>
                </a:solidFill>
              </a:rPr>
              <a:t>Datascientist</a:t>
            </a:r>
            <a:endParaRPr lang="fr-FR" sz="5400" dirty="0">
              <a:solidFill>
                <a:schemeClr val="bg2">
                  <a:lumMod val="25000"/>
                </a:schemeClr>
              </a:solidFill>
            </a:endParaRPr>
          </a:p>
        </p:txBody>
      </p:sp>
      <p:sp>
        <p:nvSpPr>
          <p:cNvPr id="6" name="ZoneTexte 5">
            <a:extLst>
              <a:ext uri="{FF2B5EF4-FFF2-40B4-BE49-F238E27FC236}">
                <a16:creationId xmlns:a16="http://schemas.microsoft.com/office/drawing/2014/main" id="{25C57132-1EB1-485B-89C9-9DE71832004B}"/>
              </a:ext>
            </a:extLst>
          </p:cNvPr>
          <p:cNvSpPr txBox="1"/>
          <p:nvPr/>
        </p:nvSpPr>
        <p:spPr>
          <a:xfrm>
            <a:off x="7953407" y="5256412"/>
            <a:ext cx="1313180" cy="923330"/>
          </a:xfrm>
          <a:prstGeom prst="rect">
            <a:avLst/>
          </a:prstGeom>
          <a:noFill/>
        </p:spPr>
        <p:txBody>
          <a:bodyPr wrap="none" rtlCol="0">
            <a:spAutoFit/>
          </a:bodyPr>
          <a:lstStyle/>
          <a:p>
            <a:r>
              <a:rPr lang="fr-FR" sz="5400" dirty="0">
                <a:solidFill>
                  <a:schemeClr val="bg2">
                    <a:lumMod val="25000"/>
                  </a:schemeClr>
                </a:solidFill>
              </a:rPr>
              <a:t>Ops</a:t>
            </a:r>
          </a:p>
        </p:txBody>
      </p:sp>
      <p:sp>
        <p:nvSpPr>
          <p:cNvPr id="7" name="ZoneTexte 6">
            <a:extLst>
              <a:ext uri="{FF2B5EF4-FFF2-40B4-BE49-F238E27FC236}">
                <a16:creationId xmlns:a16="http://schemas.microsoft.com/office/drawing/2014/main" id="{06432CD5-0919-4621-B5EA-75FCF806B855}"/>
              </a:ext>
            </a:extLst>
          </p:cNvPr>
          <p:cNvSpPr txBox="1"/>
          <p:nvPr/>
        </p:nvSpPr>
        <p:spPr>
          <a:xfrm>
            <a:off x="2860890" y="456923"/>
            <a:ext cx="5535811" cy="923330"/>
          </a:xfrm>
          <a:prstGeom prst="rect">
            <a:avLst/>
          </a:prstGeom>
          <a:noFill/>
        </p:spPr>
        <p:txBody>
          <a:bodyPr wrap="none" rtlCol="0">
            <a:spAutoFit/>
          </a:bodyPr>
          <a:lstStyle/>
          <a:p>
            <a:r>
              <a:rPr lang="fr-FR" sz="5400" dirty="0">
                <a:solidFill>
                  <a:schemeClr val="bg2">
                    <a:lumMod val="25000"/>
                  </a:schemeClr>
                </a:solidFill>
              </a:rPr>
              <a:t>Software Engineer</a:t>
            </a:r>
          </a:p>
        </p:txBody>
      </p:sp>
    </p:spTree>
    <p:extLst>
      <p:ext uri="{BB962C8B-B14F-4D97-AF65-F5344CB8AC3E}">
        <p14:creationId xmlns:p14="http://schemas.microsoft.com/office/powerpoint/2010/main" val="676867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55AC33-4DB7-4EC6-A0B3-37D17623F791}"/>
              </a:ext>
            </a:extLst>
          </p:cNvPr>
          <p:cNvSpPr>
            <a:spLocks noGrp="1"/>
          </p:cNvSpPr>
          <p:nvPr>
            <p:ph type="title"/>
          </p:nvPr>
        </p:nvSpPr>
        <p:spPr>
          <a:xfrm>
            <a:off x="2867484" y="28439"/>
            <a:ext cx="6457032" cy="956232"/>
          </a:xfrm>
        </p:spPr>
        <p:txBody>
          <a:bodyPr/>
          <a:lstStyle/>
          <a:p>
            <a:pPr algn="ctr"/>
            <a:r>
              <a:rPr lang="fr-FR" dirty="0" err="1">
                <a:solidFill>
                  <a:schemeClr val="tx1">
                    <a:lumMod val="60000"/>
                    <a:lumOff val="40000"/>
                  </a:schemeClr>
                </a:solidFill>
              </a:rPr>
              <a:t>Datadrift</a:t>
            </a:r>
            <a:endParaRPr lang="fr-FR" dirty="0">
              <a:solidFill>
                <a:schemeClr val="tx1">
                  <a:lumMod val="60000"/>
                  <a:lumOff val="40000"/>
                </a:schemeClr>
              </a:solidFill>
            </a:endParaRPr>
          </a:p>
        </p:txBody>
      </p:sp>
      <p:sp>
        <p:nvSpPr>
          <p:cNvPr id="11" name="ZoneTexte 10">
            <a:extLst>
              <a:ext uri="{FF2B5EF4-FFF2-40B4-BE49-F238E27FC236}">
                <a16:creationId xmlns:a16="http://schemas.microsoft.com/office/drawing/2014/main" id="{BCF3B32D-6AC0-4275-994D-EEF124DD7355}"/>
              </a:ext>
            </a:extLst>
          </p:cNvPr>
          <p:cNvSpPr txBox="1"/>
          <p:nvPr/>
        </p:nvSpPr>
        <p:spPr>
          <a:xfrm>
            <a:off x="3106455" y="6116217"/>
            <a:ext cx="733064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 race car drift deep on a road in a bend"</a:t>
            </a:r>
            <a:endParaRPr lang="en-US" b="0" dirty="0">
              <a:solidFill>
                <a:srgbClr val="000000"/>
              </a:solidFill>
              <a:effectLst/>
              <a:latin typeface="Courier New" panose="02070309020205020404" pitchFamily="49" charset="0"/>
            </a:endParaRPr>
          </a:p>
        </p:txBody>
      </p:sp>
      <p:sp>
        <p:nvSpPr>
          <p:cNvPr id="6" name="ZoneTexte 5">
            <a:extLst>
              <a:ext uri="{FF2B5EF4-FFF2-40B4-BE49-F238E27FC236}">
                <a16:creationId xmlns:a16="http://schemas.microsoft.com/office/drawing/2014/main" id="{834AA928-A2A7-4E9E-8379-7D86817C5528}"/>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pic>
        <p:nvPicPr>
          <p:cNvPr id="10" name="Picture 6">
            <a:extLst>
              <a:ext uri="{FF2B5EF4-FFF2-40B4-BE49-F238E27FC236}">
                <a16:creationId xmlns:a16="http://schemas.microsoft.com/office/drawing/2014/main" id="{DA747959-78A5-476F-A32E-77B6EEA03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217BB3A-DBA3-4B55-A33C-E55BCCDB847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09655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0B4DF66C-64E7-4685-896A-7F7C653D6736}"/>
              </a:ext>
            </a:extLst>
          </p:cNvPr>
          <p:cNvSpPr txBox="1"/>
          <p:nvPr/>
        </p:nvSpPr>
        <p:spPr>
          <a:xfrm>
            <a:off x="4419600" y="5867400"/>
            <a:ext cx="3352800"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"the </a:t>
            </a:r>
            <a:r>
              <a:rPr lang="fr-FR" b="0" dirty="0" err="1">
                <a:solidFill>
                  <a:srgbClr val="A31515"/>
                </a:solidFill>
                <a:effectLst/>
                <a:latin typeface="Courier New" panose="02070309020205020404" pitchFamily="49" charset="0"/>
              </a:rPr>
              <a:t>god</a:t>
            </a:r>
            <a:r>
              <a:rPr lang="fr-FR" b="0" dirty="0">
                <a:solidFill>
                  <a:srgbClr val="A31515"/>
                </a:solidFill>
                <a:effectLst/>
                <a:latin typeface="Courier New" panose="02070309020205020404" pitchFamily="49" charset="0"/>
              </a:rPr>
              <a:t> graal </a:t>
            </a:r>
            <a:r>
              <a:rPr lang="fr-FR" dirty="0" err="1">
                <a:solidFill>
                  <a:srgbClr val="A31515"/>
                </a:solidFill>
                <a:latin typeface="Courier New" panose="02070309020205020404" pitchFamily="49" charset="0"/>
              </a:rPr>
              <a:t>t</a:t>
            </a:r>
            <a:r>
              <a:rPr lang="fr-FR" b="0" dirty="0" err="1">
                <a:solidFill>
                  <a:srgbClr val="A31515"/>
                </a:solidFill>
                <a:effectLst/>
                <a:latin typeface="Courier New" panose="02070309020205020404" pitchFamily="49" charset="0"/>
              </a:rPr>
              <a:t>rophy</a:t>
            </a:r>
            <a:r>
              <a:rPr lang="fr-FR" b="0" dirty="0">
                <a:solidFill>
                  <a:srgbClr val="A31515"/>
                </a:solidFill>
                <a:effectLst/>
                <a:latin typeface="Courier New" panose="02070309020205020404" pitchFamily="49" charset="0"/>
              </a:rPr>
              <a:t>"</a:t>
            </a:r>
            <a:endParaRPr lang="fr-FR" b="0" dirty="0">
              <a:solidFill>
                <a:srgbClr val="000000"/>
              </a:solidFill>
              <a:effectLst/>
              <a:latin typeface="Courier New" panose="02070309020205020404" pitchFamily="49" charset="0"/>
            </a:endParaRPr>
          </a:p>
        </p:txBody>
      </p:sp>
      <p:pic>
        <p:nvPicPr>
          <p:cNvPr id="2052" name="Picture 4">
            <a:extLst>
              <a:ext uri="{FF2B5EF4-FFF2-40B4-BE49-F238E27FC236}">
                <a16:creationId xmlns:a16="http://schemas.microsoft.com/office/drawing/2014/main" id="{0D88C027-08A7-4529-904E-4D0A10AD6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733425"/>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C2DC008B-132D-47C3-8AAA-E8C15DC46233}"/>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5" name="Rectangle 4">
            <a:extLst>
              <a:ext uri="{FF2B5EF4-FFF2-40B4-BE49-F238E27FC236}">
                <a16:creationId xmlns:a16="http://schemas.microsoft.com/office/drawing/2014/main" id="{878C0D41-504E-4EBF-8A06-B2DD0398ACB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07176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7F94501-1EAA-4C37-9720-3D3B0F10887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a:extLst>
              <a:ext uri="{FF2B5EF4-FFF2-40B4-BE49-F238E27FC236}">
                <a16:creationId xmlns:a16="http://schemas.microsoft.com/office/drawing/2014/main" id="{85B0057D-9B53-4FA6-9D90-79014A950ED5}"/>
              </a:ext>
            </a:extLst>
          </p:cNvPr>
          <p:cNvSpPr/>
          <p:nvPr/>
        </p:nvSpPr>
        <p:spPr>
          <a:xfrm>
            <a:off x="478963" y="1750140"/>
            <a:ext cx="1936955" cy="3578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Configuration</a:t>
            </a:r>
          </a:p>
        </p:txBody>
      </p:sp>
      <p:sp>
        <p:nvSpPr>
          <p:cNvPr id="6" name="Rectangle 5">
            <a:extLst>
              <a:ext uri="{FF2B5EF4-FFF2-40B4-BE49-F238E27FC236}">
                <a16:creationId xmlns:a16="http://schemas.microsoft.com/office/drawing/2014/main" id="{25BC0002-2251-4BCC-9D2B-87121228E511}"/>
              </a:ext>
            </a:extLst>
          </p:cNvPr>
          <p:cNvSpPr/>
          <p:nvPr/>
        </p:nvSpPr>
        <p:spPr>
          <a:xfrm>
            <a:off x="2586956" y="1750140"/>
            <a:ext cx="1641987" cy="219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Collection</a:t>
            </a:r>
          </a:p>
        </p:txBody>
      </p:sp>
      <p:sp>
        <p:nvSpPr>
          <p:cNvPr id="7" name="Rectangle 6">
            <a:extLst>
              <a:ext uri="{FF2B5EF4-FFF2-40B4-BE49-F238E27FC236}">
                <a16:creationId xmlns:a16="http://schemas.microsoft.com/office/drawing/2014/main" id="{80B864CF-274F-4B54-AA67-B289F00051D9}"/>
              </a:ext>
            </a:extLst>
          </p:cNvPr>
          <p:cNvSpPr/>
          <p:nvPr/>
        </p:nvSpPr>
        <p:spPr>
          <a:xfrm>
            <a:off x="2586955" y="4018693"/>
            <a:ext cx="3066593" cy="131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Feature</a:t>
            </a:r>
            <a:r>
              <a:rPr lang="fr-FR" dirty="0"/>
              <a:t> Extraction</a:t>
            </a:r>
          </a:p>
        </p:txBody>
      </p:sp>
      <p:sp>
        <p:nvSpPr>
          <p:cNvPr id="8" name="Rectangle 7">
            <a:extLst>
              <a:ext uri="{FF2B5EF4-FFF2-40B4-BE49-F238E27FC236}">
                <a16:creationId xmlns:a16="http://schemas.microsoft.com/office/drawing/2014/main" id="{45A7832E-884E-49F2-AE75-1AD0712A59D1}"/>
              </a:ext>
            </a:extLst>
          </p:cNvPr>
          <p:cNvSpPr/>
          <p:nvPr/>
        </p:nvSpPr>
        <p:spPr>
          <a:xfrm>
            <a:off x="4375884" y="3411272"/>
            <a:ext cx="1277663" cy="529246"/>
          </a:xfrm>
          <a:prstGeom prst="rect">
            <a:avLst/>
          </a:prstGeom>
          <a:solidFill>
            <a:srgbClr val="0070C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ML Code</a:t>
            </a:r>
          </a:p>
        </p:txBody>
      </p:sp>
      <p:sp>
        <p:nvSpPr>
          <p:cNvPr id="9" name="Rectangle 8">
            <a:extLst>
              <a:ext uri="{FF2B5EF4-FFF2-40B4-BE49-F238E27FC236}">
                <a16:creationId xmlns:a16="http://schemas.microsoft.com/office/drawing/2014/main" id="{CBC3C90C-B8B8-454A-9179-E856BC621564}"/>
              </a:ext>
            </a:extLst>
          </p:cNvPr>
          <p:cNvSpPr/>
          <p:nvPr/>
        </p:nvSpPr>
        <p:spPr>
          <a:xfrm>
            <a:off x="4375886" y="1750140"/>
            <a:ext cx="1277662"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a:t>
            </a:r>
            <a:r>
              <a:rPr lang="fr-FR" dirty="0" err="1"/>
              <a:t>Verification</a:t>
            </a:r>
            <a:endParaRPr lang="fr-FR" dirty="0"/>
          </a:p>
        </p:txBody>
      </p:sp>
      <p:sp>
        <p:nvSpPr>
          <p:cNvPr id="10" name="Rectangle 9">
            <a:extLst>
              <a:ext uri="{FF2B5EF4-FFF2-40B4-BE49-F238E27FC236}">
                <a16:creationId xmlns:a16="http://schemas.microsoft.com/office/drawing/2014/main" id="{FEF770B6-DD41-4902-B480-1965CD8D1282}"/>
              </a:ext>
            </a:extLst>
          </p:cNvPr>
          <p:cNvSpPr/>
          <p:nvPr/>
        </p:nvSpPr>
        <p:spPr>
          <a:xfrm>
            <a:off x="5845339" y="1760188"/>
            <a:ext cx="2243260"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Machine Resource Management</a:t>
            </a:r>
          </a:p>
        </p:txBody>
      </p:sp>
      <p:sp>
        <p:nvSpPr>
          <p:cNvPr id="11" name="Rectangle 10">
            <a:extLst>
              <a:ext uri="{FF2B5EF4-FFF2-40B4-BE49-F238E27FC236}">
                <a16:creationId xmlns:a16="http://schemas.microsoft.com/office/drawing/2014/main" id="{B0D2DD4F-E9DE-491F-BF1B-30471327AAB3}"/>
              </a:ext>
            </a:extLst>
          </p:cNvPr>
          <p:cNvSpPr/>
          <p:nvPr/>
        </p:nvSpPr>
        <p:spPr>
          <a:xfrm>
            <a:off x="5845339" y="3411272"/>
            <a:ext cx="2243259" cy="666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Analysis</a:t>
            </a:r>
            <a:r>
              <a:rPr lang="fr-FR" dirty="0"/>
              <a:t> Tools</a:t>
            </a:r>
          </a:p>
        </p:txBody>
      </p:sp>
      <p:sp>
        <p:nvSpPr>
          <p:cNvPr id="12" name="Rectangle 11">
            <a:extLst>
              <a:ext uri="{FF2B5EF4-FFF2-40B4-BE49-F238E27FC236}">
                <a16:creationId xmlns:a16="http://schemas.microsoft.com/office/drawing/2014/main" id="{6E9C5A17-B092-4613-BA17-1CA61C74EDDA}"/>
              </a:ext>
            </a:extLst>
          </p:cNvPr>
          <p:cNvSpPr/>
          <p:nvPr/>
        </p:nvSpPr>
        <p:spPr>
          <a:xfrm>
            <a:off x="5845340" y="4180871"/>
            <a:ext cx="2243259" cy="1148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Process Management Tools</a:t>
            </a:r>
          </a:p>
        </p:txBody>
      </p:sp>
      <p:sp>
        <p:nvSpPr>
          <p:cNvPr id="13" name="Rectangle 12">
            <a:extLst>
              <a:ext uri="{FF2B5EF4-FFF2-40B4-BE49-F238E27FC236}">
                <a16:creationId xmlns:a16="http://schemas.microsoft.com/office/drawing/2014/main" id="{4A45E824-F53A-4D4C-9A38-A8C67B1A6A07}"/>
              </a:ext>
            </a:extLst>
          </p:cNvPr>
          <p:cNvSpPr/>
          <p:nvPr/>
        </p:nvSpPr>
        <p:spPr>
          <a:xfrm>
            <a:off x="8280391" y="1760187"/>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Serving</a:t>
            </a:r>
            <a:r>
              <a:rPr lang="fr-FR" dirty="0"/>
              <a:t> Infrastructure</a:t>
            </a:r>
          </a:p>
        </p:txBody>
      </p:sp>
      <p:sp>
        <p:nvSpPr>
          <p:cNvPr id="14" name="Rectangle 13">
            <a:extLst>
              <a:ext uri="{FF2B5EF4-FFF2-40B4-BE49-F238E27FC236}">
                <a16:creationId xmlns:a16="http://schemas.microsoft.com/office/drawing/2014/main" id="{A5E112FB-32D3-43B0-8439-EF5555F8665C}"/>
              </a:ext>
            </a:extLst>
          </p:cNvPr>
          <p:cNvSpPr/>
          <p:nvPr/>
        </p:nvSpPr>
        <p:spPr>
          <a:xfrm>
            <a:off x="10071576" y="1750140"/>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Monitoring</a:t>
            </a:r>
          </a:p>
        </p:txBody>
      </p:sp>
      <p:sp>
        <p:nvSpPr>
          <p:cNvPr id="3" name="ZoneTexte 2">
            <a:extLst>
              <a:ext uri="{FF2B5EF4-FFF2-40B4-BE49-F238E27FC236}">
                <a16:creationId xmlns:a16="http://schemas.microsoft.com/office/drawing/2014/main" id="{DCAF7D7D-BBBA-4F05-9A38-8678B4FB7A06}"/>
              </a:ext>
            </a:extLst>
          </p:cNvPr>
          <p:cNvSpPr txBox="1"/>
          <p:nvPr/>
        </p:nvSpPr>
        <p:spPr>
          <a:xfrm flipH="1">
            <a:off x="542924" y="6315075"/>
            <a:ext cx="5012301" cy="369332"/>
          </a:xfrm>
          <a:prstGeom prst="rect">
            <a:avLst/>
          </a:prstGeom>
          <a:noFill/>
        </p:spPr>
        <p:txBody>
          <a:bodyPr wrap="square" rtlCol="0">
            <a:spAutoFit/>
          </a:bodyPr>
          <a:lstStyle/>
          <a:p>
            <a:r>
              <a:rPr lang="fr-FR" dirty="0"/>
              <a:t>Source : google, formation </a:t>
            </a:r>
            <a:r>
              <a:rPr lang="fr-FR" dirty="0" err="1"/>
              <a:t>MLOps</a:t>
            </a:r>
            <a:r>
              <a:rPr lang="fr-FR" dirty="0"/>
              <a:t> Coursera</a:t>
            </a:r>
          </a:p>
        </p:txBody>
      </p:sp>
      <p:sp>
        <p:nvSpPr>
          <p:cNvPr id="15" name="ZoneTexte 14">
            <a:extLst>
              <a:ext uri="{FF2B5EF4-FFF2-40B4-BE49-F238E27FC236}">
                <a16:creationId xmlns:a16="http://schemas.microsoft.com/office/drawing/2014/main" id="{B879DFE8-B36F-48F0-83DF-2951A81EAE0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4014832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a:xfrm>
            <a:off x="838200" y="851770"/>
            <a:ext cx="11086578" cy="5325193"/>
          </a:xfrm>
        </p:spPr>
        <p:txBody>
          <a:bodyPr>
            <a:normAutofit fontScale="92500"/>
          </a:bodyPr>
          <a:lstStyle/>
          <a:p>
            <a:pPr marL="514350" indent="-514350">
              <a:lnSpc>
                <a:spcPct val="100000"/>
              </a:lnSpc>
              <a:buFont typeface="+mj-lt"/>
              <a:buAutoNum type="arabicParenR"/>
            </a:pPr>
            <a:r>
              <a:rPr lang="fr-FR" sz="5400" dirty="0">
                <a:solidFill>
                  <a:schemeClr val="bg1">
                    <a:lumMod val="75000"/>
                  </a:schemeClr>
                </a:solidFill>
              </a:rPr>
              <a:t> </a:t>
            </a:r>
            <a:r>
              <a:rPr lang="en-US" sz="5400" dirty="0">
                <a:solidFill>
                  <a:schemeClr val="bg1">
                    <a:lumMod val="75000"/>
                  </a:schemeClr>
                </a:solidFill>
              </a:rPr>
              <a:t>Introduction to AI and Deep Learning</a:t>
            </a:r>
          </a:p>
          <a:p>
            <a:pPr marL="514350" indent="-514350">
              <a:lnSpc>
                <a:spcPct val="100000"/>
              </a:lnSpc>
              <a:buFont typeface="+mj-lt"/>
              <a:buAutoNum type="arabicParenR"/>
            </a:pPr>
            <a:r>
              <a:rPr lang="en-US" sz="5400" dirty="0">
                <a:solidFill>
                  <a:schemeClr val="accent6">
                    <a:lumMod val="75000"/>
                  </a:schemeClr>
                </a:solidFill>
              </a:rPr>
              <a:t> What do we expect of a project in production ?</a:t>
            </a:r>
          </a:p>
          <a:p>
            <a:pPr marL="514350" indent="-514350">
              <a:lnSpc>
                <a:spcPct val="100000"/>
              </a:lnSpc>
              <a:buFont typeface="+mj-lt"/>
              <a:buAutoNum type="arabicParenR"/>
            </a:pPr>
            <a:r>
              <a:rPr lang="en-US" sz="5400" dirty="0">
                <a:solidFill>
                  <a:schemeClr val="bg1">
                    <a:lumMod val="75000"/>
                  </a:schemeClr>
                </a:solidFill>
              </a:rPr>
              <a:t> Recipes to fail the project ?</a:t>
            </a:r>
          </a:p>
          <a:p>
            <a:pPr marL="514350" indent="-514350">
              <a:lnSpc>
                <a:spcPct val="100000"/>
              </a:lnSpc>
              <a:buFont typeface="+mj-lt"/>
              <a:buAutoNum type="arabicParenR"/>
            </a:pPr>
            <a:r>
              <a:rPr lang="en-US" sz="5400" dirty="0">
                <a:solidFill>
                  <a:schemeClr val="bg1">
                    <a:lumMod val="75000"/>
                  </a:schemeClr>
                </a:solidFill>
              </a:rPr>
              <a:t>  How to put the odds in your favor ?</a:t>
            </a:r>
            <a:endParaRPr lang="fr-FR" sz="5400" dirty="0">
              <a:solidFill>
                <a:schemeClr val="bg1">
                  <a:lumMod val="75000"/>
                </a:schemeClr>
              </a:solidFill>
            </a:endParaRPr>
          </a:p>
        </p:txBody>
      </p:sp>
      <p:sp>
        <p:nvSpPr>
          <p:cNvPr id="4" name="Rectangle 3">
            <a:extLst>
              <a:ext uri="{FF2B5EF4-FFF2-40B4-BE49-F238E27FC236}">
                <a16:creationId xmlns:a16="http://schemas.microsoft.com/office/drawing/2014/main" id="{32EE880D-7432-4A7B-949C-1E1C5D617F6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55756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838200" y="837282"/>
            <a:ext cx="10515600" cy="5761822"/>
          </a:xfrm>
        </p:spPr>
        <p:txBody>
          <a:bodyPr>
            <a:normAutofit/>
          </a:bodyPr>
          <a:lstStyle/>
          <a:p>
            <a:r>
              <a:rPr lang="fr-FR" sz="4800" dirty="0" err="1"/>
              <a:t>Answer</a:t>
            </a:r>
            <a:r>
              <a:rPr lang="fr-FR" sz="4800" dirty="0"/>
              <a:t> to </a:t>
            </a:r>
            <a:r>
              <a:rPr lang="fr-FR" sz="4800" dirty="0" err="1"/>
              <a:t>users</a:t>
            </a:r>
            <a:r>
              <a:rPr lang="fr-FR" sz="4800" dirty="0"/>
              <a:t> </a:t>
            </a:r>
            <a:r>
              <a:rPr lang="fr-FR" sz="4800" dirty="0" err="1"/>
              <a:t>needs</a:t>
            </a:r>
            <a:endParaRPr lang="fr-FR" sz="4800" dirty="0"/>
          </a:p>
          <a:p>
            <a:pPr lvl="1"/>
            <a:r>
              <a:rPr lang="fr-FR" sz="4400" dirty="0"/>
              <a:t>Good AI </a:t>
            </a:r>
            <a:r>
              <a:rPr lang="fr-FR" sz="4400" dirty="0" err="1"/>
              <a:t>prediction</a:t>
            </a:r>
            <a:endParaRPr lang="fr-FR" sz="4400" dirty="0"/>
          </a:p>
          <a:p>
            <a:pPr lvl="1"/>
            <a:r>
              <a:rPr lang="fr-FR" sz="4400" dirty="0"/>
              <a:t>Cheap</a:t>
            </a:r>
          </a:p>
          <a:p>
            <a:pPr lvl="1"/>
            <a:r>
              <a:rPr lang="fr-FR" sz="4400" dirty="0"/>
              <a:t>Fast</a:t>
            </a:r>
          </a:p>
          <a:p>
            <a:pPr lvl="1"/>
            <a:r>
              <a:rPr lang="fr-FR" sz="4400" dirty="0" err="1"/>
              <a:t>Secured</a:t>
            </a:r>
            <a:endParaRPr lang="fr-FR" sz="4400" dirty="0"/>
          </a:p>
          <a:p>
            <a:pPr lvl="1"/>
            <a:r>
              <a:rPr lang="fr-FR" sz="4400" dirty="0" err="1"/>
              <a:t>Monitored</a:t>
            </a:r>
            <a:r>
              <a:rPr lang="fr-FR" sz="4400" dirty="0"/>
              <a:t> (</a:t>
            </a:r>
            <a:r>
              <a:rPr lang="fr-FR" sz="4400" dirty="0" err="1"/>
              <a:t>datadrift</a:t>
            </a:r>
            <a:r>
              <a:rPr lang="fr-FR" sz="4400" dirty="0"/>
              <a:t>)</a:t>
            </a:r>
          </a:p>
          <a:p>
            <a:pPr lvl="1"/>
            <a:r>
              <a:rPr lang="fr-FR" sz="4400" dirty="0"/>
              <a:t>Fast </a:t>
            </a:r>
            <a:r>
              <a:rPr lang="fr-FR" sz="4400" dirty="0" err="1"/>
              <a:t>retrain</a:t>
            </a:r>
            <a:r>
              <a:rPr lang="fr-FR" sz="4400" dirty="0"/>
              <a:t>/</a:t>
            </a:r>
            <a:r>
              <a:rPr lang="fr-FR" sz="4400" dirty="0" err="1"/>
              <a:t>deployment</a:t>
            </a:r>
            <a:endParaRPr lang="fr-FR" sz="4800" dirty="0"/>
          </a:p>
          <a:p>
            <a:endParaRPr lang="fr-FR" sz="4800" dirty="0"/>
          </a:p>
        </p:txBody>
      </p:sp>
      <p:sp>
        <p:nvSpPr>
          <p:cNvPr id="4" name="ZoneTexte 3">
            <a:extLst>
              <a:ext uri="{FF2B5EF4-FFF2-40B4-BE49-F238E27FC236}">
                <a16:creationId xmlns:a16="http://schemas.microsoft.com/office/drawing/2014/main" id="{087E7A6F-01B2-46B5-BB39-FA52457B22E7}"/>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fr-FR" dirty="0"/>
              <a:t>Production</a:t>
            </a:r>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71146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86" name="ZoneTexte 85">
            <a:extLst>
              <a:ext uri="{FF2B5EF4-FFF2-40B4-BE49-F238E27FC236}">
                <a16:creationId xmlns:a16="http://schemas.microsoft.com/office/drawing/2014/main" id="{3D235CF3-8B48-49D9-BC45-FD7A33E06B80}"/>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
        <p:nvSpPr>
          <p:cNvPr id="87" name="Rectangle 86">
            <a:extLst>
              <a:ext uri="{FF2B5EF4-FFF2-40B4-BE49-F238E27FC236}">
                <a16:creationId xmlns:a16="http://schemas.microsoft.com/office/drawing/2014/main" id="{1AADCC04-9142-4F68-A199-BAC94759F5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760535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Connecteur droit 18">
            <a:extLst>
              <a:ext uri="{FF2B5EF4-FFF2-40B4-BE49-F238E27FC236}">
                <a16:creationId xmlns:a16="http://schemas.microsoft.com/office/drawing/2014/main" id="{B34F3146-64F2-4A5D-B43D-158845239F6E}"/>
              </a:ext>
            </a:extLst>
          </p:cNvPr>
          <p:cNvCxnSpPr>
            <a:cxnSpLocks/>
            <a:stCxn id="13" idx="2"/>
            <a:endCxn id="11" idx="0"/>
          </p:cNvCxnSpPr>
          <p:nvPr/>
        </p:nvCxnSpPr>
        <p:spPr>
          <a:xfrm>
            <a:off x="5707339" y="3390429"/>
            <a:ext cx="0" cy="83542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919110" y="2651052"/>
            <a:ext cx="2113838"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760393" y="2651052"/>
            <a:ext cx="1735175"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808770" y="1557732"/>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445114" y="1557732"/>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grpSp>
        <p:nvGrpSpPr>
          <p:cNvPr id="22" name="Groupe 21">
            <a:extLst>
              <a:ext uri="{FF2B5EF4-FFF2-40B4-BE49-F238E27FC236}">
                <a16:creationId xmlns:a16="http://schemas.microsoft.com/office/drawing/2014/main" id="{DC6D6B7B-0A2D-402D-82E7-6BD5B6321D77}"/>
              </a:ext>
            </a:extLst>
          </p:cNvPr>
          <p:cNvGrpSpPr/>
          <p:nvPr/>
        </p:nvGrpSpPr>
        <p:grpSpPr>
          <a:xfrm>
            <a:off x="4803694" y="4225856"/>
            <a:ext cx="1807290" cy="1077664"/>
            <a:chOff x="4944030" y="4088696"/>
            <a:chExt cx="1807290" cy="1077664"/>
          </a:xfrm>
        </p:grpSpPr>
        <p:sp>
          <p:nvSpPr>
            <p:cNvPr id="11" name="Rounded Rectangle 44">
              <a:extLst>
                <a:ext uri="{FF2B5EF4-FFF2-40B4-BE49-F238E27FC236}">
                  <a16:creationId xmlns:a16="http://schemas.microsoft.com/office/drawing/2014/main" id="{B9DCA0A8-F1AD-4E30-98E9-E7B8D75B4F3C}"/>
                </a:ext>
              </a:extLst>
            </p:cNvPr>
            <p:cNvSpPr/>
            <p:nvPr/>
          </p:nvSpPr>
          <p:spPr>
            <a:xfrm>
              <a:off x="4944030" y="4088696"/>
              <a:ext cx="1807290" cy="107766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12" name="Picture 2" descr="Afficher l’image source">
              <a:extLst>
                <a:ext uri="{FF2B5EF4-FFF2-40B4-BE49-F238E27FC236}">
                  <a16:creationId xmlns:a16="http://schemas.microsoft.com/office/drawing/2014/main" id="{9090F90F-3C1C-4F59-9C7B-4886CB6B20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16502" y="4305382"/>
              <a:ext cx="1351556" cy="561035"/>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84667D8-14A8-42E9-AC0C-82ADB6A5D0B2}"/>
              </a:ext>
            </a:extLst>
          </p:cNvPr>
          <p:cNvSpPr/>
          <p:nvPr/>
        </p:nvSpPr>
        <p:spPr>
          <a:xfrm>
            <a:off x="9032948" y="2399306"/>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495568" y="1911675"/>
            <a:ext cx="2423542" cy="147875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Function</a:t>
            </a:r>
            <a:endParaRPr lang="en-FR" sz="40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477862" y="2399306"/>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pic>
        <p:nvPicPr>
          <p:cNvPr id="1026" name="Picture 2" descr="Afficher l’image source">
            <a:extLst>
              <a:ext uri="{FF2B5EF4-FFF2-40B4-BE49-F238E27FC236}">
                <a16:creationId xmlns:a16="http://schemas.microsoft.com/office/drawing/2014/main" id="{F291C231-1626-4F0E-B26C-1EFF6A7E0B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7305" y="1826613"/>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DF4CD8F8-87D3-45ED-9E7A-A973A5F3F187}"/>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
        <p:nvSpPr>
          <p:cNvPr id="17" name="Rectangle 16">
            <a:extLst>
              <a:ext uri="{FF2B5EF4-FFF2-40B4-BE49-F238E27FC236}">
                <a16:creationId xmlns:a16="http://schemas.microsoft.com/office/drawing/2014/main" id="{83C60C87-609E-41AB-8E66-C44853DB93B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700051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Connecteur droit avec flèche 41">
            <a:extLst>
              <a:ext uri="{FF2B5EF4-FFF2-40B4-BE49-F238E27FC236}">
                <a16:creationId xmlns:a16="http://schemas.microsoft.com/office/drawing/2014/main" id="{7E49D7F6-A729-4679-8754-D43B970D35A2}"/>
              </a:ext>
            </a:extLst>
          </p:cNvPr>
          <p:cNvCxnSpPr>
            <a:cxnSpLocks/>
            <a:endCxn id="13" idx="2"/>
          </p:cNvCxnSpPr>
          <p:nvPr/>
        </p:nvCxnSpPr>
        <p:spPr>
          <a:xfrm flipH="1" flipV="1">
            <a:off x="5768207" y="1327296"/>
            <a:ext cx="7551" cy="3970208"/>
          </a:xfrm>
          <a:prstGeom prst="straightConnector1">
            <a:avLst/>
          </a:prstGeom>
          <a:ln w="50800">
            <a:solidFill>
              <a:schemeClr val="tx1">
                <a:alpha val="56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698009" y="728654"/>
            <a:ext cx="2334939" cy="2506672"/>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680728" y="728654"/>
            <a:ext cx="2157677" cy="2532266"/>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428825" y="2184231"/>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878361" y="2184231"/>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sp>
        <p:nvSpPr>
          <p:cNvPr id="14" name="Rectangle 13">
            <a:extLst>
              <a:ext uri="{FF2B5EF4-FFF2-40B4-BE49-F238E27FC236}">
                <a16:creationId xmlns:a16="http://schemas.microsoft.com/office/drawing/2014/main" id="{F84667D8-14A8-42E9-AC0C-82ADB6A5D0B2}"/>
              </a:ext>
            </a:extLst>
          </p:cNvPr>
          <p:cNvSpPr/>
          <p:nvPr/>
        </p:nvSpPr>
        <p:spPr>
          <a:xfrm>
            <a:off x="9032948" y="2983580"/>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838405" y="130011"/>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398197" y="3009174"/>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
        <p:nvSpPr>
          <p:cNvPr id="20" name="Rounded Rectangle 45">
            <a:extLst>
              <a:ext uri="{FF2B5EF4-FFF2-40B4-BE49-F238E27FC236}">
                <a16:creationId xmlns:a16="http://schemas.microsoft.com/office/drawing/2014/main" id="{83B3FB13-11DB-4EEE-A3C4-8165C7216D08}"/>
              </a:ext>
            </a:extLst>
          </p:cNvPr>
          <p:cNvSpPr/>
          <p:nvPr/>
        </p:nvSpPr>
        <p:spPr>
          <a:xfrm>
            <a:off x="4861196" y="5354314"/>
            <a:ext cx="1867155" cy="1197285"/>
          </a:xfrm>
          <a:prstGeom prst="roundRect">
            <a:avLst/>
          </a:prstGeom>
          <a:solidFill>
            <a:srgbClr val="7EBEF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cxnSp>
        <p:nvCxnSpPr>
          <p:cNvPr id="23" name="Connecteur droit avec flèche 22">
            <a:extLst>
              <a:ext uri="{FF2B5EF4-FFF2-40B4-BE49-F238E27FC236}">
                <a16:creationId xmlns:a16="http://schemas.microsoft.com/office/drawing/2014/main" id="{32E90BC4-9F7C-4CE5-B873-2CB7F27AFE90}"/>
              </a:ext>
            </a:extLst>
          </p:cNvPr>
          <p:cNvCxnSpPr>
            <a:cxnSpLocks/>
            <a:stCxn id="28" idx="1"/>
            <a:endCxn id="16" idx="3"/>
          </p:cNvCxnSpPr>
          <p:nvPr/>
        </p:nvCxnSpPr>
        <p:spPr>
          <a:xfrm flipH="1">
            <a:off x="2680728" y="2159139"/>
            <a:ext cx="2165228" cy="110178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83948E5-6B0B-46F8-8921-DD2319DA18E0}"/>
              </a:ext>
            </a:extLst>
          </p:cNvPr>
          <p:cNvCxnSpPr>
            <a:cxnSpLocks/>
            <a:stCxn id="31" idx="1"/>
            <a:endCxn id="16" idx="3"/>
          </p:cNvCxnSpPr>
          <p:nvPr/>
        </p:nvCxnSpPr>
        <p:spPr>
          <a:xfrm flipH="1" flipV="1">
            <a:off x="2680728" y="3260920"/>
            <a:ext cx="2165228" cy="297467"/>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83A9AD20-1871-4062-A0B4-6B4966ED3683}"/>
              </a:ext>
            </a:extLst>
          </p:cNvPr>
          <p:cNvCxnSpPr>
            <a:cxnSpLocks/>
            <a:stCxn id="28" idx="3"/>
            <a:endCxn id="14" idx="1"/>
          </p:cNvCxnSpPr>
          <p:nvPr/>
        </p:nvCxnSpPr>
        <p:spPr>
          <a:xfrm>
            <a:off x="6705560" y="2159139"/>
            <a:ext cx="2327388" cy="1076187"/>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38800723-00B4-4F15-82A5-47EF43DEB49E}"/>
              </a:ext>
            </a:extLst>
          </p:cNvPr>
          <p:cNvCxnSpPr>
            <a:cxnSpLocks/>
            <a:stCxn id="31" idx="3"/>
            <a:endCxn id="14" idx="1"/>
          </p:cNvCxnSpPr>
          <p:nvPr/>
        </p:nvCxnSpPr>
        <p:spPr>
          <a:xfrm flipV="1">
            <a:off x="6705560" y="3235326"/>
            <a:ext cx="2327388" cy="32306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32613D73-E4B1-45C8-9A47-CC17FAD1E474}"/>
              </a:ext>
            </a:extLst>
          </p:cNvPr>
          <p:cNvCxnSpPr>
            <a:cxnSpLocks/>
            <a:stCxn id="20" idx="1"/>
            <a:endCxn id="16" idx="3"/>
          </p:cNvCxnSpPr>
          <p:nvPr/>
        </p:nvCxnSpPr>
        <p:spPr>
          <a:xfrm flipH="1" flipV="1">
            <a:off x="2680728" y="3260920"/>
            <a:ext cx="2180468" cy="2692037"/>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0376B767-4659-4CF0-AEE1-6020134B3521}"/>
              </a:ext>
            </a:extLst>
          </p:cNvPr>
          <p:cNvCxnSpPr>
            <a:cxnSpLocks/>
            <a:stCxn id="20" idx="3"/>
            <a:endCxn id="14" idx="1"/>
          </p:cNvCxnSpPr>
          <p:nvPr/>
        </p:nvCxnSpPr>
        <p:spPr>
          <a:xfrm flipV="1">
            <a:off x="6728351" y="3235326"/>
            <a:ext cx="2304597" cy="2717631"/>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45">
            <a:extLst>
              <a:ext uri="{FF2B5EF4-FFF2-40B4-BE49-F238E27FC236}">
                <a16:creationId xmlns:a16="http://schemas.microsoft.com/office/drawing/2014/main" id="{B34EF98D-A14C-4128-8982-00862CC43291}"/>
              </a:ext>
            </a:extLst>
          </p:cNvPr>
          <p:cNvSpPr/>
          <p:nvPr/>
        </p:nvSpPr>
        <p:spPr>
          <a:xfrm>
            <a:off x="4845956" y="1560496"/>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31" name="Rounded Rectangle 45">
            <a:extLst>
              <a:ext uri="{FF2B5EF4-FFF2-40B4-BE49-F238E27FC236}">
                <a16:creationId xmlns:a16="http://schemas.microsoft.com/office/drawing/2014/main" id="{16B09C1F-407B-477A-AAA4-E62A539D37DF}"/>
              </a:ext>
            </a:extLst>
          </p:cNvPr>
          <p:cNvSpPr/>
          <p:nvPr/>
        </p:nvSpPr>
        <p:spPr>
          <a:xfrm>
            <a:off x="4845956" y="2959744"/>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pic>
        <p:nvPicPr>
          <p:cNvPr id="48" name="Picture 2" descr="Afficher l’image source">
            <a:extLst>
              <a:ext uri="{FF2B5EF4-FFF2-40B4-BE49-F238E27FC236}">
                <a16:creationId xmlns:a16="http://schemas.microsoft.com/office/drawing/2014/main" id="{8DEE61D2-82A0-499B-B144-2F9B5AA980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1196" y="0"/>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fficher l’image source">
            <a:extLst>
              <a:ext uri="{FF2B5EF4-FFF2-40B4-BE49-F238E27FC236}">
                <a16:creationId xmlns:a16="http://schemas.microsoft.com/office/drawing/2014/main" id="{157C7B42-7B6D-4725-81FD-3C79DBD275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5614" y="1444021"/>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Afficher l’image source">
            <a:extLst>
              <a:ext uri="{FF2B5EF4-FFF2-40B4-BE49-F238E27FC236}">
                <a16:creationId xmlns:a16="http://schemas.microsoft.com/office/drawing/2014/main" id="{C0FEF167-72F1-4A3B-8F9F-553137FE64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9589" y="2836876"/>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Afficher l’image source">
            <a:extLst>
              <a:ext uri="{FF2B5EF4-FFF2-40B4-BE49-F238E27FC236}">
                <a16:creationId xmlns:a16="http://schemas.microsoft.com/office/drawing/2014/main" id="{96CBC08A-4B9F-40A0-AE6D-14226768FD11}"/>
              </a:ext>
            </a:extLst>
          </p:cNvPr>
          <p:cNvPicPr>
            <a:picLocks noChangeAspect="1" noChangeArrowheads="1"/>
          </p:cNvPicPr>
          <p:nvPr/>
        </p:nvPicPr>
        <p:blipFill>
          <a:blip r:embed="rId2">
            <a:alphaModFix amt="53000"/>
            <a:extLst>
              <a:ext uri="{28A0092B-C50C-407E-A947-70E740481C1C}">
                <a14:useLocalDpi xmlns:a14="http://schemas.microsoft.com/office/drawing/2010/main" val="0"/>
              </a:ext>
            </a:extLst>
          </a:blip>
          <a:srcRect/>
          <a:stretch>
            <a:fillRect/>
          </a:stretch>
        </p:blipFill>
        <p:spPr bwMode="auto">
          <a:xfrm>
            <a:off x="4855026" y="5205123"/>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32" name="ZoneTexte 31">
            <a:extLst>
              <a:ext uri="{FF2B5EF4-FFF2-40B4-BE49-F238E27FC236}">
                <a16:creationId xmlns:a16="http://schemas.microsoft.com/office/drawing/2014/main" id="{5FD805BA-A8E6-4AD8-A5E6-09FDF9F7F9FB}"/>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
        <p:nvSpPr>
          <p:cNvPr id="34" name="Rectangle 33">
            <a:extLst>
              <a:ext uri="{FF2B5EF4-FFF2-40B4-BE49-F238E27FC236}">
                <a16:creationId xmlns:a16="http://schemas.microsoft.com/office/drawing/2014/main" id="{1231D492-FCE7-492C-8F42-06CB98D0E6C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84697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a:t>
            </a:r>
            <a:r>
              <a:rPr lang="en-FR" sz="1400" dirty="0">
                <a:solidFill>
                  <a:schemeClr val="tx1"/>
                </a:solidFill>
              </a:rPr>
              <a:t>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S</a:t>
            </a:r>
            <a:r>
              <a:rPr lang="en-FR" sz="1400">
                <a:solidFill>
                  <a:schemeClr val="tx1"/>
                </a:solidFill>
              </a:rPr>
              <a:t>plitter</a:t>
            </a:r>
            <a:endParaRPr lang="en-FR" sz="1400" dirty="0">
              <a:solidFill>
                <a:schemeClr val="tx1"/>
              </a:solidFill>
            </a:endParaRP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92820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4066518"/>
            <a:ext cx="294963" cy="44600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5" y="3595878"/>
            <a:ext cx="1383726" cy="90768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4049722"/>
            <a:ext cx="226460" cy="1679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78" y="2206603"/>
            <a:ext cx="1362831" cy="85711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466006"/>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flipV="1">
            <a:off x="2122301" y="2604315"/>
            <a:ext cx="224277" cy="3084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604315"/>
            <a:ext cx="318038" cy="190820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66346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12892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5368682"/>
            <a:ext cx="1300240" cy="91632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801775"/>
            <a:ext cx="161192" cy="2506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437617" y="216884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52" name="Rectangle 51">
            <a:extLst>
              <a:ext uri="{FF2B5EF4-FFF2-40B4-BE49-F238E27FC236}">
                <a16:creationId xmlns:a16="http://schemas.microsoft.com/office/drawing/2014/main" id="{E58FC3B7-69B0-4FBD-A5B9-3CE263332095}"/>
              </a:ext>
            </a:extLst>
          </p:cNvPr>
          <p:cNvSpPr/>
          <p:nvPr/>
        </p:nvSpPr>
        <p:spPr>
          <a:xfrm>
            <a:off x="3795489" y="568617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a:off x="3611341" y="5824480"/>
            <a:ext cx="184148" cy="236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385256" y="5823110"/>
            <a:ext cx="255232" cy="137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4801955" y="249684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71" idx="3"/>
            <a:endCxn id="87" idx="1"/>
          </p:cNvCxnSpPr>
          <p:nvPr/>
        </p:nvCxnSpPr>
        <p:spPr>
          <a:xfrm flipV="1">
            <a:off x="3709409" y="2635158"/>
            <a:ext cx="1092546"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a:off x="5391722" y="2630740"/>
            <a:ext cx="1045895" cy="44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4766598" y="3917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50" idx="3"/>
            <a:endCxn id="92" idx="1"/>
          </p:cNvCxnSpPr>
          <p:nvPr/>
        </p:nvCxnSpPr>
        <p:spPr>
          <a:xfrm>
            <a:off x="3709411" y="4049722"/>
            <a:ext cx="1057187" cy="597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5356365" y="4055701"/>
            <a:ext cx="1065156" cy="2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979764" y="570144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761214" y="5823110"/>
            <a:ext cx="218550" cy="166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569531" y="5836245"/>
            <a:ext cx="151128" cy="35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640488" y="5361218"/>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OCR</a:t>
            </a:r>
            <a:endParaRPr lang="en-FR" sz="1400" dirty="0">
              <a:solidFill>
                <a:schemeClr val="tx1"/>
              </a:solidFill>
            </a:endParaRP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558343" y="2124671"/>
            <a:ext cx="3920753" cy="506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69147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57271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8" name="Rounded Rectangle 44">
            <a:extLst>
              <a:ext uri="{FF2B5EF4-FFF2-40B4-BE49-F238E27FC236}">
                <a16:creationId xmlns:a16="http://schemas.microsoft.com/office/drawing/2014/main" id="{D44D4A96-2938-4DA3-80D0-883BDC8958D8}"/>
              </a:ext>
            </a:extLst>
          </p:cNvPr>
          <p:cNvSpPr/>
          <p:nvPr/>
        </p:nvSpPr>
        <p:spPr>
          <a:xfrm>
            <a:off x="6421521" y="3595878"/>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886345"/>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 Tableau</a:t>
            </a:r>
            <a:endParaRPr lang="en-FR" sz="1400" dirty="0">
              <a:solidFill>
                <a:schemeClr val="tx1"/>
              </a:solidFill>
            </a:endParaRP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761214" y="2124671"/>
            <a:ext cx="5717882" cy="369843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42247" y="2124671"/>
            <a:ext cx="3936849" cy="193309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720659" y="5374353"/>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Classifier Tableau</a:t>
            </a:r>
            <a:endParaRPr lang="en-FR" sz="1400" dirty="0">
              <a:solidFill>
                <a:schemeClr val="tx1"/>
              </a:solidFill>
            </a:endParaRP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5368682"/>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6922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830573"/>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flipV="1">
            <a:off x="7841385" y="5830573"/>
            <a:ext cx="293115" cy="567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42247" y="4057770"/>
            <a:ext cx="553543" cy="907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4062345"/>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2124671"/>
            <a:ext cx="0" cy="76167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810128"/>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436525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503565"/>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4062345"/>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a:endCxn id="141" idx="3"/>
          </p:cNvCxnSpPr>
          <p:nvPr/>
        </p:nvCxnSpPr>
        <p:spPr>
          <a:xfrm flipH="1" flipV="1">
            <a:off x="9803094" y="369567"/>
            <a:ext cx="1104726" cy="22117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9387872" y="719292"/>
            <a:ext cx="1574470" cy="369332"/>
          </a:xfrm>
          <a:prstGeom prst="rect">
            <a:avLst/>
          </a:prstGeom>
          <a:noFill/>
        </p:spPr>
        <p:txBody>
          <a:bodyPr wrap="none" rtlCol="0">
            <a:spAutoFit/>
          </a:bodyPr>
          <a:lstStyle/>
          <a:p>
            <a:r>
              <a:rPr lang="fr-FR" dirty="0"/>
              <a:t>HTTP Callback</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837272"/>
            <a:ext cx="2322559" cy="369332"/>
          </a:xfrm>
          <a:prstGeom prst="rect">
            <a:avLst/>
          </a:prstGeom>
          <a:noFill/>
        </p:spPr>
        <p:txBody>
          <a:bodyPr wrap="none" rtlCol="0">
            <a:spAutoFit/>
          </a:bodyPr>
          <a:lstStyle/>
          <a:p>
            <a:r>
              <a:rPr lang="fr-FR" dirty="0">
                <a:solidFill>
                  <a:schemeClr val="bg2">
                    <a:lumMod val="50000"/>
                  </a:schemeClr>
                </a:solidFill>
              </a:rPr>
              <a:t>Nouveau permis recto</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3268988"/>
            <a:ext cx="2357568" cy="369332"/>
          </a:xfrm>
          <a:prstGeom prst="rect">
            <a:avLst/>
          </a:prstGeom>
          <a:noFill/>
        </p:spPr>
        <p:txBody>
          <a:bodyPr wrap="none" rtlCol="0">
            <a:spAutoFit/>
          </a:bodyPr>
          <a:lstStyle/>
          <a:p>
            <a:r>
              <a:rPr lang="fr-FR" dirty="0">
                <a:solidFill>
                  <a:schemeClr val="accent5">
                    <a:lumMod val="75000"/>
                  </a:schemeClr>
                </a:solidFill>
              </a:rPr>
              <a:t>Nouveau permis verso</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991758"/>
            <a:ext cx="2111219" cy="369332"/>
          </a:xfrm>
          <a:prstGeom prst="rect">
            <a:avLst/>
          </a:prstGeom>
          <a:noFill/>
        </p:spPr>
        <p:txBody>
          <a:bodyPr wrap="none" rtlCol="0">
            <a:spAutoFit/>
          </a:bodyPr>
          <a:lstStyle/>
          <a:p>
            <a:r>
              <a:rPr lang="fr-FR" dirty="0">
                <a:solidFill>
                  <a:schemeClr val="accent1">
                    <a:lumMod val="75000"/>
                  </a:schemeClr>
                </a:solidFill>
              </a:rPr>
              <a:t>Ancien permis recto</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9285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633192" y="722181"/>
            <a:ext cx="1637949" cy="369332"/>
          </a:xfrm>
          <a:prstGeom prst="rect">
            <a:avLst/>
          </a:prstGeom>
          <a:noFill/>
        </p:spPr>
        <p:txBody>
          <a:bodyPr wrap="none" rtlCol="0">
            <a:spAutoFit/>
          </a:bodyPr>
          <a:lstStyle/>
          <a:p>
            <a:r>
              <a:rPr lang="fr-FR" dirty="0"/>
              <a:t>Input HTTP call</a:t>
            </a:r>
          </a:p>
        </p:txBody>
      </p:sp>
      <p:sp>
        <p:nvSpPr>
          <p:cNvPr id="135" name="Rounded Rectangle 44">
            <a:extLst>
              <a:ext uri="{FF2B5EF4-FFF2-40B4-BE49-F238E27FC236}">
                <a16:creationId xmlns:a16="http://schemas.microsoft.com/office/drawing/2014/main" id="{BCA9FF6F-5774-477D-A29E-54159046792B}"/>
              </a:ext>
            </a:extLst>
          </p:cNvPr>
          <p:cNvSpPr/>
          <p:nvPr/>
        </p:nvSpPr>
        <p:spPr>
          <a:xfrm>
            <a:off x="8744964" y="1135827"/>
            <a:ext cx="1288213" cy="70909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solidFill>
                  <a:schemeClr val="tx1"/>
                </a:solidFill>
              </a:rPr>
              <a:t>Orchestrator</a:t>
            </a:r>
            <a:endParaRPr lang="en-FR" sz="1400" dirty="0">
              <a:solidFill>
                <a:schemeClr val="tx1"/>
              </a:solidFill>
            </a:endParaRPr>
          </a:p>
        </p:txBody>
      </p:sp>
      <p:cxnSp>
        <p:nvCxnSpPr>
          <p:cNvPr id="136" name="Straight Arrow Connector 82">
            <a:extLst>
              <a:ext uri="{FF2B5EF4-FFF2-40B4-BE49-F238E27FC236}">
                <a16:creationId xmlns:a16="http://schemas.microsoft.com/office/drawing/2014/main" id="{C3176372-2312-4598-BF7F-B77A195760E5}"/>
              </a:ext>
            </a:extLst>
          </p:cNvPr>
          <p:cNvCxnSpPr>
            <a:cxnSpLocks/>
            <a:stCxn id="135" idx="0"/>
            <a:endCxn id="141" idx="2"/>
          </p:cNvCxnSpPr>
          <p:nvPr/>
        </p:nvCxnSpPr>
        <p:spPr>
          <a:xfrm flipH="1" flipV="1">
            <a:off x="9387872" y="710216"/>
            <a:ext cx="1199" cy="4256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1" name="Rectangle: Folded Corner 1">
            <a:extLst>
              <a:ext uri="{FF2B5EF4-FFF2-40B4-BE49-F238E27FC236}">
                <a16:creationId xmlns:a16="http://schemas.microsoft.com/office/drawing/2014/main" id="{CD14CEE2-3340-45E3-A719-94E8E7DAEF79}"/>
              </a:ext>
            </a:extLst>
          </p:cNvPr>
          <p:cNvSpPr/>
          <p:nvPr/>
        </p:nvSpPr>
        <p:spPr>
          <a:xfrm>
            <a:off x="8972650" y="28917"/>
            <a:ext cx="830444"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JSON Response</a:t>
            </a: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600453"/>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73" name="ZoneTexte 72">
            <a:extLst>
              <a:ext uri="{FF2B5EF4-FFF2-40B4-BE49-F238E27FC236}">
                <a16:creationId xmlns:a16="http://schemas.microsoft.com/office/drawing/2014/main" id="{8F438977-A168-402C-B4AD-073677B35E1C}"/>
              </a:ext>
            </a:extLst>
          </p:cNvPr>
          <p:cNvSpPr txBox="1"/>
          <p:nvPr/>
        </p:nvSpPr>
        <p:spPr>
          <a:xfrm>
            <a:off x="9327616" y="6481785"/>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
        <p:nvSpPr>
          <p:cNvPr id="74" name="Rectangle 73">
            <a:extLst>
              <a:ext uri="{FF2B5EF4-FFF2-40B4-BE49-F238E27FC236}">
                <a16:creationId xmlns:a16="http://schemas.microsoft.com/office/drawing/2014/main" id="{C16B4F7A-CAD1-465B-9514-D8BC257E33A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441118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B4E3D8-0619-4493-A2C1-5372B2DFFC7D}"/>
              </a:ext>
            </a:extLst>
          </p:cNvPr>
          <p:cNvSpPr>
            <a:spLocks noGrp="1"/>
          </p:cNvSpPr>
          <p:nvPr>
            <p:ph type="title"/>
          </p:nvPr>
        </p:nvSpPr>
        <p:spPr>
          <a:xfrm>
            <a:off x="3775696" y="2347979"/>
            <a:ext cx="5182590" cy="2162042"/>
          </a:xfrm>
          <a:ln w="63500">
            <a:solidFill>
              <a:schemeClr val="accent1">
                <a:lumMod val="75000"/>
              </a:schemeClr>
            </a:solidFill>
          </a:ln>
        </p:spPr>
        <p:txBody>
          <a:bodyPr>
            <a:normAutofit fontScale="90000"/>
          </a:bodyPr>
          <a:lstStyle/>
          <a:p>
            <a:pPr algn="ctr"/>
            <a:r>
              <a:rPr lang="fr-FR" sz="8800" dirty="0" err="1"/>
              <a:t>Difficulties</a:t>
            </a:r>
            <a:endParaRPr lang="fr-FR" sz="8800" dirty="0"/>
          </a:p>
        </p:txBody>
      </p:sp>
      <p:sp>
        <p:nvSpPr>
          <p:cNvPr id="3" name="ZoneTexte 2">
            <a:extLst>
              <a:ext uri="{FF2B5EF4-FFF2-40B4-BE49-F238E27FC236}">
                <a16:creationId xmlns:a16="http://schemas.microsoft.com/office/drawing/2014/main" id="{68EB1808-79E5-4BC8-BAC7-07CB9243EA11}"/>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fr-FR" dirty="0"/>
              <a:t>Production</a:t>
            </a:r>
          </a:p>
        </p:txBody>
      </p:sp>
      <p:sp>
        <p:nvSpPr>
          <p:cNvPr id="4" name="Rectangle 3">
            <a:extLst>
              <a:ext uri="{FF2B5EF4-FFF2-40B4-BE49-F238E27FC236}">
                <a16:creationId xmlns:a16="http://schemas.microsoft.com/office/drawing/2014/main" id="{048A81F2-E04B-47B7-A8E6-C630C6E0937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00895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360DA4-F4B1-47E5-A46C-A582A50FC1CD}"/>
              </a:ext>
            </a:extLst>
          </p:cNvPr>
          <p:cNvSpPr>
            <a:spLocks noGrp="1"/>
          </p:cNvSpPr>
          <p:nvPr>
            <p:ph type="title"/>
          </p:nvPr>
        </p:nvSpPr>
        <p:spPr/>
        <p:txBody>
          <a:bodyPr/>
          <a:lstStyle/>
          <a:p>
            <a:r>
              <a:rPr lang="fr-FR" dirty="0"/>
              <a:t>Email classification</a:t>
            </a:r>
          </a:p>
        </p:txBody>
      </p:sp>
      <p:graphicFrame>
        <p:nvGraphicFramePr>
          <p:cNvPr id="6" name="Tableau 6">
            <a:extLst>
              <a:ext uri="{FF2B5EF4-FFF2-40B4-BE49-F238E27FC236}">
                <a16:creationId xmlns:a16="http://schemas.microsoft.com/office/drawing/2014/main" id="{7756A3D9-51E4-468F-9749-C8ED8D153079}"/>
              </a:ext>
            </a:extLst>
          </p:cNvPr>
          <p:cNvGraphicFramePr>
            <a:graphicFrameLocks noGrp="1"/>
          </p:cNvGraphicFramePr>
          <p:nvPr>
            <p:extLst>
              <p:ext uri="{D42A27DB-BD31-4B8C-83A1-F6EECF244321}">
                <p14:modId xmlns:p14="http://schemas.microsoft.com/office/powerpoint/2010/main" val="725872547"/>
              </p:ext>
            </p:extLst>
          </p:nvPr>
        </p:nvGraphicFramePr>
        <p:xfrm>
          <a:off x="0" y="1999118"/>
          <a:ext cx="12192000" cy="3707444"/>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741710731"/>
                    </a:ext>
                  </a:extLst>
                </a:gridCol>
                <a:gridCol w="4064000">
                  <a:extLst>
                    <a:ext uri="{9D8B030D-6E8A-4147-A177-3AD203B41FA5}">
                      <a16:colId xmlns:a16="http://schemas.microsoft.com/office/drawing/2014/main" val="2808127777"/>
                    </a:ext>
                  </a:extLst>
                </a:gridCol>
                <a:gridCol w="4064000">
                  <a:extLst>
                    <a:ext uri="{9D8B030D-6E8A-4147-A177-3AD203B41FA5}">
                      <a16:colId xmlns:a16="http://schemas.microsoft.com/office/drawing/2014/main" val="2282373761"/>
                    </a:ext>
                  </a:extLst>
                </a:gridCol>
              </a:tblGrid>
              <a:tr h="972038">
                <a:tc>
                  <a:txBody>
                    <a:bodyPr/>
                    <a:lstStyle/>
                    <a:p>
                      <a:pPr algn="ctr"/>
                      <a:r>
                        <a:rPr lang="fr-FR" sz="4000" dirty="0"/>
                        <a:t>Train </a:t>
                      </a:r>
                      <a:r>
                        <a:rPr lang="fr-FR" sz="4000" dirty="0" err="1"/>
                        <a:t>env</a:t>
                      </a:r>
                      <a:r>
                        <a:rPr lang="fr-FR" sz="4000" dirty="0"/>
                        <a:t> on </a:t>
                      </a:r>
                      <a:r>
                        <a:rPr lang="fr-FR" sz="4000" dirty="0" err="1"/>
                        <a:t>AzureML</a:t>
                      </a:r>
                      <a:endParaRPr lang="fr-FR" sz="4000" dirty="0"/>
                    </a:p>
                  </a:txBody>
                  <a:tcPr/>
                </a:tc>
                <a:tc>
                  <a:txBody>
                    <a:bodyPr/>
                    <a:lstStyle/>
                    <a:p>
                      <a:pPr algn="ctr"/>
                      <a:r>
                        <a:rPr lang="fr-FR" sz="4000" dirty="0"/>
                        <a:t>Prod </a:t>
                      </a:r>
                      <a:r>
                        <a:rPr lang="fr-FR" sz="4000" dirty="0" err="1"/>
                        <a:t>env</a:t>
                      </a:r>
                      <a:endParaRPr lang="fr-FR" sz="4000" dirty="0"/>
                    </a:p>
                  </a:txBody>
                  <a:tcPr/>
                </a:tc>
                <a:tc>
                  <a:txBody>
                    <a:bodyPr/>
                    <a:lstStyle/>
                    <a:p>
                      <a:pPr algn="ctr"/>
                      <a:r>
                        <a:rPr lang="fr-FR" sz="4000" dirty="0"/>
                        <a:t>Total default run </a:t>
                      </a:r>
                      <a:r>
                        <a:rPr lang="fr-FR" sz="4000" dirty="0" err="1"/>
                        <a:t>cost</a:t>
                      </a:r>
                      <a:endParaRPr lang="fr-FR" sz="4000" dirty="0"/>
                    </a:p>
                  </a:txBody>
                  <a:tcPr>
                    <a:solidFill>
                      <a:schemeClr val="bg2">
                        <a:lumMod val="25000"/>
                      </a:schemeClr>
                    </a:solidFill>
                  </a:tcPr>
                </a:tc>
                <a:extLst>
                  <a:ext uri="{0D108BD9-81ED-4DB2-BD59-A6C34878D82A}">
                    <a16:rowId xmlns:a16="http://schemas.microsoft.com/office/drawing/2014/main" val="3549692903"/>
                  </a:ext>
                </a:extLst>
              </a:tr>
              <a:tr h="23968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2700 € by </a:t>
                      </a:r>
                      <a:r>
                        <a:rPr lang="fr-FR" sz="4000" dirty="0" err="1"/>
                        <a:t>month</a:t>
                      </a:r>
                      <a:endParaRPr lang="fr-FR" sz="4000" dirty="0"/>
                    </a:p>
                    <a:p>
                      <a:pPr algn="ctr"/>
                      <a:endParaRPr lang="fr-FR" sz="4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6000 € by </a:t>
                      </a:r>
                      <a:r>
                        <a:rPr lang="fr-FR" sz="4000" dirty="0" err="1"/>
                        <a:t>month</a:t>
                      </a:r>
                      <a:endParaRPr lang="fr-FR" sz="4000" dirty="0"/>
                    </a:p>
                    <a:p>
                      <a:pPr algn="ctr"/>
                      <a:r>
                        <a:rPr lang="fr-FR" sz="4000" dirty="0"/>
                        <a:t>(dev, </a:t>
                      </a:r>
                      <a:r>
                        <a:rPr lang="fr-FR" sz="4000" dirty="0" err="1"/>
                        <a:t>staging</a:t>
                      </a:r>
                      <a:r>
                        <a:rPr lang="fr-FR" sz="4000" dirty="0"/>
                        <a:t>, </a:t>
                      </a:r>
                      <a:r>
                        <a:rPr lang="fr-FR" sz="4000" dirty="0" err="1"/>
                        <a:t>pre</a:t>
                      </a:r>
                      <a:r>
                        <a:rPr lang="fr-FR" sz="4000" dirty="0"/>
                        <a:t>-prod, prod)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8 700 € </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by </a:t>
                      </a:r>
                      <a:r>
                        <a:rPr lang="fr-FR" sz="4000" dirty="0" err="1"/>
                        <a:t>month</a:t>
                      </a:r>
                      <a:endParaRPr lang="fr-FR" sz="4000" dirty="0"/>
                    </a:p>
                    <a:p>
                      <a:pPr algn="ctr"/>
                      <a:endParaRPr lang="fr-FR" sz="4000" dirty="0"/>
                    </a:p>
                  </a:txBody>
                  <a:tcPr>
                    <a:solidFill>
                      <a:schemeClr val="bg2">
                        <a:lumMod val="75000"/>
                      </a:schemeClr>
                    </a:solidFill>
                  </a:tcPr>
                </a:tc>
                <a:extLst>
                  <a:ext uri="{0D108BD9-81ED-4DB2-BD59-A6C34878D82A}">
                    <a16:rowId xmlns:a16="http://schemas.microsoft.com/office/drawing/2014/main" val="2647884465"/>
                  </a:ext>
                </a:extLst>
              </a:tr>
            </a:tbl>
          </a:graphicData>
        </a:graphic>
      </p:graphicFrame>
      <p:sp>
        <p:nvSpPr>
          <p:cNvPr id="4" name="Rectangle 3">
            <a:extLst>
              <a:ext uri="{FF2B5EF4-FFF2-40B4-BE49-F238E27FC236}">
                <a16:creationId xmlns:a16="http://schemas.microsoft.com/office/drawing/2014/main" id="{36638B98-809A-428C-8619-B6DA5A6E683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53060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22D46"/>
        </a:solidFill>
        <a:effectLst/>
      </p:bgPr>
    </p:bg>
    <p:spTree>
      <p:nvGrpSpPr>
        <p:cNvPr id="1" name=""/>
        <p:cNvGrpSpPr/>
        <p:nvPr/>
      </p:nvGrpSpPr>
      <p:grpSpPr>
        <a:xfrm>
          <a:off x="0" y="0"/>
          <a:ext cx="0" cy="0"/>
          <a:chOff x="0" y="0"/>
          <a:chExt cx="0" cy="0"/>
        </a:xfrm>
      </p:grpSpPr>
      <p:sp>
        <p:nvSpPr>
          <p:cNvPr id="7" name="Triangle isocèle 6">
            <a:extLst>
              <a:ext uri="{FF2B5EF4-FFF2-40B4-BE49-F238E27FC236}">
                <a16:creationId xmlns:a16="http://schemas.microsoft.com/office/drawing/2014/main" id="{F5F90120-194D-4A1B-8939-29CC75CA6B73}"/>
              </a:ext>
            </a:extLst>
          </p:cNvPr>
          <p:cNvSpPr/>
          <p:nvPr/>
        </p:nvSpPr>
        <p:spPr>
          <a:xfrm>
            <a:off x="3811219" y="1415475"/>
            <a:ext cx="4597400" cy="3848100"/>
          </a:xfrm>
          <a:prstGeom prst="triangle">
            <a:avLst/>
          </a:prstGeom>
          <a:noFill/>
          <a:ln w="1778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a:extLst>
              <a:ext uri="{FF2B5EF4-FFF2-40B4-BE49-F238E27FC236}">
                <a16:creationId xmlns:a16="http://schemas.microsoft.com/office/drawing/2014/main" id="{DD8C49A4-53AE-423B-87B7-F0A2CA6C3B47}"/>
              </a:ext>
            </a:extLst>
          </p:cNvPr>
          <p:cNvSpPr txBox="1"/>
          <p:nvPr/>
        </p:nvSpPr>
        <p:spPr>
          <a:xfrm>
            <a:off x="0" y="5694277"/>
            <a:ext cx="5055358" cy="923330"/>
          </a:xfrm>
          <a:prstGeom prst="rect">
            <a:avLst/>
          </a:prstGeom>
          <a:noFill/>
        </p:spPr>
        <p:txBody>
          <a:bodyPr wrap="none" rtlCol="0">
            <a:spAutoFit/>
          </a:bodyPr>
          <a:lstStyle/>
          <a:p>
            <a:r>
              <a:rPr lang="fr-FR" sz="5400" dirty="0" err="1">
                <a:solidFill>
                  <a:schemeClr val="bg1"/>
                </a:solidFill>
              </a:rPr>
              <a:t>Better</a:t>
            </a:r>
            <a:r>
              <a:rPr lang="fr-FR" sz="5400" dirty="0">
                <a:solidFill>
                  <a:schemeClr val="bg1"/>
                </a:solidFill>
              </a:rPr>
              <a:t> </a:t>
            </a:r>
            <a:r>
              <a:rPr lang="fr-FR" sz="5400" dirty="0" err="1">
                <a:solidFill>
                  <a:schemeClr val="bg1"/>
                </a:solidFill>
              </a:rPr>
              <a:t>prediction</a:t>
            </a:r>
            <a:endParaRPr lang="fr-FR" sz="5400" dirty="0">
              <a:solidFill>
                <a:schemeClr val="bg1"/>
              </a:solidFill>
            </a:endParaRPr>
          </a:p>
        </p:txBody>
      </p:sp>
      <p:sp>
        <p:nvSpPr>
          <p:cNvPr id="9" name="ZoneTexte 8">
            <a:extLst>
              <a:ext uri="{FF2B5EF4-FFF2-40B4-BE49-F238E27FC236}">
                <a16:creationId xmlns:a16="http://schemas.microsoft.com/office/drawing/2014/main" id="{EC191C32-8406-4C0A-8C8C-4673AE6FD021}"/>
              </a:ext>
            </a:extLst>
          </p:cNvPr>
          <p:cNvSpPr txBox="1"/>
          <p:nvPr/>
        </p:nvSpPr>
        <p:spPr>
          <a:xfrm>
            <a:off x="8581374" y="5705294"/>
            <a:ext cx="2643672" cy="923330"/>
          </a:xfrm>
          <a:prstGeom prst="rect">
            <a:avLst/>
          </a:prstGeom>
          <a:noFill/>
        </p:spPr>
        <p:txBody>
          <a:bodyPr wrap="none" rtlCol="0">
            <a:spAutoFit/>
          </a:bodyPr>
          <a:lstStyle/>
          <a:p>
            <a:r>
              <a:rPr lang="fr-FR" sz="5400" dirty="0" err="1">
                <a:solidFill>
                  <a:schemeClr val="bg1"/>
                </a:solidFill>
              </a:rPr>
              <a:t>Cheaper</a:t>
            </a:r>
            <a:endParaRPr lang="fr-FR" sz="5400" dirty="0">
              <a:solidFill>
                <a:schemeClr val="bg1"/>
              </a:solidFill>
            </a:endParaRPr>
          </a:p>
        </p:txBody>
      </p:sp>
      <p:sp>
        <p:nvSpPr>
          <p:cNvPr id="10" name="ZoneTexte 9">
            <a:extLst>
              <a:ext uri="{FF2B5EF4-FFF2-40B4-BE49-F238E27FC236}">
                <a16:creationId xmlns:a16="http://schemas.microsoft.com/office/drawing/2014/main" id="{988FFFE3-EB6C-4F33-B62F-6A23E6658487}"/>
              </a:ext>
            </a:extLst>
          </p:cNvPr>
          <p:cNvSpPr txBox="1"/>
          <p:nvPr/>
        </p:nvSpPr>
        <p:spPr>
          <a:xfrm>
            <a:off x="3670603" y="37603"/>
            <a:ext cx="5265416" cy="923330"/>
          </a:xfrm>
          <a:prstGeom prst="rect">
            <a:avLst/>
          </a:prstGeom>
          <a:noFill/>
        </p:spPr>
        <p:txBody>
          <a:bodyPr wrap="none" rtlCol="0">
            <a:spAutoFit/>
          </a:bodyPr>
          <a:lstStyle/>
          <a:p>
            <a:r>
              <a:rPr lang="fr-FR" sz="5400" dirty="0" err="1">
                <a:solidFill>
                  <a:schemeClr val="bg1"/>
                </a:solidFill>
              </a:rPr>
              <a:t>Quicker</a:t>
            </a:r>
            <a:r>
              <a:rPr lang="fr-FR" sz="5400" dirty="0">
                <a:solidFill>
                  <a:schemeClr val="bg1"/>
                </a:solidFill>
              </a:rPr>
              <a:t> </a:t>
            </a:r>
            <a:r>
              <a:rPr lang="fr-FR" sz="5400" dirty="0" err="1">
                <a:solidFill>
                  <a:schemeClr val="bg1"/>
                </a:solidFill>
              </a:rPr>
              <a:t>response</a:t>
            </a:r>
            <a:endParaRPr lang="fr-FR" sz="5400" dirty="0">
              <a:solidFill>
                <a:schemeClr val="bg1"/>
              </a:solidFill>
            </a:endParaRPr>
          </a:p>
        </p:txBody>
      </p:sp>
      <p:cxnSp>
        <p:nvCxnSpPr>
          <p:cNvPr id="12" name="Connecteur droit 11">
            <a:extLst>
              <a:ext uri="{FF2B5EF4-FFF2-40B4-BE49-F238E27FC236}">
                <a16:creationId xmlns:a16="http://schemas.microsoft.com/office/drawing/2014/main" id="{332C9CDC-640C-4C1D-849E-B612BF21AAF3}"/>
              </a:ext>
            </a:extLst>
          </p:cNvPr>
          <p:cNvCxnSpPr/>
          <p:nvPr/>
        </p:nvCxnSpPr>
        <p:spPr>
          <a:xfrm>
            <a:off x="3948613" y="3339525"/>
            <a:ext cx="1277957" cy="89236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64BB3EB2-AB6D-4681-8624-60B4745422A7}"/>
              </a:ext>
            </a:extLst>
          </p:cNvPr>
          <p:cNvCxnSpPr>
            <a:cxnSpLocks/>
          </p:cNvCxnSpPr>
          <p:nvPr/>
        </p:nvCxnSpPr>
        <p:spPr>
          <a:xfrm flipV="1">
            <a:off x="6303311" y="2324559"/>
            <a:ext cx="1111637" cy="66242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7C6B1077-C94C-461D-B03A-90189481AA02}"/>
              </a:ext>
            </a:extLst>
          </p:cNvPr>
          <p:cNvCxnSpPr>
            <a:cxnSpLocks/>
          </p:cNvCxnSpPr>
          <p:nvPr/>
        </p:nvCxnSpPr>
        <p:spPr>
          <a:xfrm flipV="1">
            <a:off x="5542876" y="4638101"/>
            <a:ext cx="0" cy="1160149"/>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B10AFD40-E729-483B-9C9B-8FEFD0D9D3CA}"/>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 : </a:t>
            </a:r>
            <a:r>
              <a:rPr lang="fr-FR" dirty="0" err="1"/>
              <a:t>Difficulties</a:t>
            </a:r>
            <a:endParaRPr lang="fr-FR" dirty="0"/>
          </a:p>
        </p:txBody>
      </p:sp>
      <p:sp>
        <p:nvSpPr>
          <p:cNvPr id="11" name="Rectangle 10">
            <a:extLst>
              <a:ext uri="{FF2B5EF4-FFF2-40B4-BE49-F238E27FC236}">
                <a16:creationId xmlns:a16="http://schemas.microsoft.com/office/drawing/2014/main" id="{9C21E606-80EB-4D28-B31A-0B4B1DB09577}"/>
              </a:ext>
            </a:extLst>
          </p:cNvPr>
          <p:cNvSpPr/>
          <p:nvPr/>
        </p:nvSpPr>
        <p:spPr>
          <a:xfrm>
            <a:off x="95250" y="6604378"/>
            <a:ext cx="6305550" cy="253622"/>
          </a:xfrm>
          <a:prstGeom prst="rect">
            <a:avLst/>
          </a:prstGeom>
          <a:solidFill>
            <a:srgbClr val="122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163924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5A6489"/>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9F1349-7411-4203-AE32-9BC102D893ED}"/>
              </a:ext>
            </a:extLst>
          </p:cNvPr>
          <p:cNvSpPr>
            <a:spLocks noGrp="1"/>
          </p:cNvSpPr>
          <p:nvPr>
            <p:ph type="title"/>
          </p:nvPr>
        </p:nvSpPr>
        <p:spPr/>
        <p:txBody>
          <a:bodyPr/>
          <a:lstStyle/>
          <a:p>
            <a:r>
              <a:rPr lang="fr-FR" dirty="0" err="1">
                <a:solidFill>
                  <a:schemeClr val="accent6">
                    <a:lumMod val="20000"/>
                    <a:lumOff val="80000"/>
                  </a:schemeClr>
                </a:solidFill>
              </a:rPr>
              <a:t>Find</a:t>
            </a:r>
            <a:r>
              <a:rPr lang="fr-FR" dirty="0">
                <a:solidFill>
                  <a:schemeClr val="accent6">
                    <a:lumMod val="20000"/>
                    <a:lumOff val="80000"/>
                  </a:schemeClr>
                </a:solidFill>
              </a:rPr>
              <a:t> 7 </a:t>
            </a:r>
            <a:r>
              <a:rPr lang="fr-FR" dirty="0" err="1">
                <a:solidFill>
                  <a:schemeClr val="accent6">
                    <a:lumMod val="20000"/>
                    <a:lumOff val="80000"/>
                  </a:schemeClr>
                </a:solidFill>
              </a:rPr>
              <a:t>differencies</a:t>
            </a:r>
            <a:endParaRPr lang="fr-FR" dirty="0">
              <a:solidFill>
                <a:schemeClr val="accent6">
                  <a:lumMod val="20000"/>
                  <a:lumOff val="80000"/>
                </a:schemeClr>
              </a:solidFill>
            </a:endParaRPr>
          </a:p>
        </p:txBody>
      </p:sp>
      <p:pic>
        <p:nvPicPr>
          <p:cNvPr id="5" name="Image 4" descr="Une image contenant chat, assis, chat domestique, intérieur&#10;&#10;Description générée automatiquement">
            <a:extLst>
              <a:ext uri="{FF2B5EF4-FFF2-40B4-BE49-F238E27FC236}">
                <a16:creationId xmlns:a16="http://schemas.microsoft.com/office/drawing/2014/main" id="{9FDAD071-D69A-4D28-AE3B-E4CE2FAB2E1F}"/>
              </a:ext>
            </a:extLst>
          </p:cNvPr>
          <p:cNvPicPr>
            <a:picLocks noChangeAspect="1"/>
          </p:cNvPicPr>
          <p:nvPr/>
        </p:nvPicPr>
        <p:blipFill>
          <a:blip r:embed="rId2"/>
          <a:stretch>
            <a:fillRect/>
          </a:stretch>
        </p:blipFill>
        <p:spPr>
          <a:xfrm>
            <a:off x="1035119" y="1690688"/>
            <a:ext cx="3800475" cy="3705225"/>
          </a:xfrm>
          <a:prstGeom prst="rect">
            <a:avLst/>
          </a:prstGeom>
        </p:spPr>
      </p:pic>
      <p:pic>
        <p:nvPicPr>
          <p:cNvPr id="6" name="Image 5" descr="Une image contenant chat, assis, chat domestique, intérieur&#10;&#10;Description générée automatiquement">
            <a:extLst>
              <a:ext uri="{FF2B5EF4-FFF2-40B4-BE49-F238E27FC236}">
                <a16:creationId xmlns:a16="http://schemas.microsoft.com/office/drawing/2014/main" id="{8AE13551-9EE0-444B-AF90-2482055D59DC}"/>
              </a:ext>
            </a:extLst>
          </p:cNvPr>
          <p:cNvPicPr>
            <a:picLocks noChangeAspect="1"/>
          </p:cNvPicPr>
          <p:nvPr/>
        </p:nvPicPr>
        <p:blipFill>
          <a:blip r:embed="rId2"/>
          <a:stretch>
            <a:fillRect/>
          </a:stretch>
        </p:blipFill>
        <p:spPr>
          <a:xfrm>
            <a:off x="6819693" y="1690688"/>
            <a:ext cx="3800475" cy="3705225"/>
          </a:xfrm>
          <a:prstGeom prst="rect">
            <a:avLst/>
          </a:prstGeom>
        </p:spPr>
      </p:pic>
      <p:sp>
        <p:nvSpPr>
          <p:cNvPr id="7" name="ZoneTexte 6">
            <a:extLst>
              <a:ext uri="{FF2B5EF4-FFF2-40B4-BE49-F238E27FC236}">
                <a16:creationId xmlns:a16="http://schemas.microsoft.com/office/drawing/2014/main" id="{227AA539-E732-4AEA-973C-E3532F51545E}"/>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fr-FR" dirty="0"/>
              <a:t>Production : </a:t>
            </a:r>
            <a:r>
              <a:rPr lang="fr-FR" dirty="0" err="1"/>
              <a:t>Difficulties</a:t>
            </a:r>
            <a:endParaRPr lang="fr-FR" dirty="0"/>
          </a:p>
        </p:txBody>
      </p:sp>
      <p:sp>
        <p:nvSpPr>
          <p:cNvPr id="8" name="Rectangle 7">
            <a:extLst>
              <a:ext uri="{FF2B5EF4-FFF2-40B4-BE49-F238E27FC236}">
                <a16:creationId xmlns:a16="http://schemas.microsoft.com/office/drawing/2014/main" id="{59B5E9C2-EB27-4009-B0F0-F934CB815218}"/>
              </a:ext>
            </a:extLst>
          </p:cNvPr>
          <p:cNvSpPr/>
          <p:nvPr/>
        </p:nvSpPr>
        <p:spPr>
          <a:xfrm>
            <a:off x="95250" y="6604378"/>
            <a:ext cx="6305550" cy="253622"/>
          </a:xfrm>
          <a:prstGeom prst="rect">
            <a:avLst/>
          </a:prstGeom>
          <a:solidFill>
            <a:srgbClr val="5A64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204112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86" name="ZoneTexte 85">
            <a:extLst>
              <a:ext uri="{FF2B5EF4-FFF2-40B4-BE49-F238E27FC236}">
                <a16:creationId xmlns:a16="http://schemas.microsoft.com/office/drawing/2014/main" id="{B2572F87-F0BE-429E-9407-CF8E30F7A2C1}"/>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fr-FR" dirty="0"/>
              <a:t>Production : </a:t>
            </a:r>
            <a:r>
              <a:rPr lang="fr-FR" dirty="0" err="1"/>
              <a:t>Difficulties</a:t>
            </a:r>
            <a:endParaRPr lang="fr-FR" dirty="0"/>
          </a:p>
        </p:txBody>
      </p:sp>
      <p:sp>
        <p:nvSpPr>
          <p:cNvPr id="87" name="Rectangle 86">
            <a:extLst>
              <a:ext uri="{FF2B5EF4-FFF2-40B4-BE49-F238E27FC236}">
                <a16:creationId xmlns:a16="http://schemas.microsoft.com/office/drawing/2014/main" id="{BCFDA67B-65C8-4F58-8DE7-0D413ABF43E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27590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a:xfrm>
            <a:off x="838200" y="851770"/>
            <a:ext cx="11086578" cy="5325193"/>
          </a:xfrm>
        </p:spPr>
        <p:txBody>
          <a:bodyPr>
            <a:normAutofit lnSpcReduction="10000"/>
          </a:bodyPr>
          <a:lstStyle/>
          <a:p>
            <a:pPr marL="514350" indent="-514350">
              <a:lnSpc>
                <a:spcPct val="100000"/>
              </a:lnSpc>
              <a:buFont typeface="+mj-lt"/>
              <a:buAutoNum type="arabicParenR"/>
            </a:pPr>
            <a:r>
              <a:rPr lang="fr-FR" sz="5400" dirty="0">
                <a:solidFill>
                  <a:schemeClr val="bg1">
                    <a:lumMod val="75000"/>
                  </a:schemeClr>
                </a:solidFill>
              </a:rPr>
              <a:t> </a:t>
            </a:r>
            <a:r>
              <a:rPr lang="en-US" sz="5400" dirty="0">
                <a:solidFill>
                  <a:schemeClr val="bg1">
                    <a:lumMod val="75000"/>
                  </a:schemeClr>
                </a:solidFill>
              </a:rPr>
              <a:t>Introduction to AI and Deep Learning</a:t>
            </a:r>
          </a:p>
          <a:p>
            <a:pPr marL="514350" indent="-514350">
              <a:lnSpc>
                <a:spcPct val="100000"/>
              </a:lnSpc>
              <a:buFont typeface="+mj-lt"/>
              <a:buAutoNum type="arabicParenR"/>
            </a:pPr>
            <a:r>
              <a:rPr lang="en-US" sz="5400" dirty="0">
                <a:solidFill>
                  <a:schemeClr val="bg1">
                    <a:lumMod val="75000"/>
                  </a:schemeClr>
                </a:solidFill>
              </a:rPr>
              <a:t> What do we expect of a project in production ?</a:t>
            </a:r>
          </a:p>
          <a:p>
            <a:pPr marL="514350" indent="-514350">
              <a:lnSpc>
                <a:spcPct val="100000"/>
              </a:lnSpc>
              <a:buFont typeface="+mj-lt"/>
              <a:buAutoNum type="arabicParenR"/>
            </a:pPr>
            <a:r>
              <a:rPr lang="en-US" sz="5400" dirty="0">
                <a:solidFill>
                  <a:schemeClr val="accent1">
                    <a:lumMod val="50000"/>
                  </a:schemeClr>
                </a:solidFill>
              </a:rPr>
              <a:t> Recipes to fail the project ?</a:t>
            </a:r>
          </a:p>
          <a:p>
            <a:pPr marL="514350" indent="-514350">
              <a:lnSpc>
                <a:spcPct val="100000"/>
              </a:lnSpc>
              <a:buFont typeface="+mj-lt"/>
              <a:buAutoNum type="arabicParenR"/>
            </a:pPr>
            <a:r>
              <a:rPr lang="en-US" sz="5400" dirty="0">
                <a:solidFill>
                  <a:schemeClr val="bg1">
                    <a:lumMod val="75000"/>
                  </a:schemeClr>
                </a:solidFill>
              </a:rPr>
              <a:t> How to put the odds in your favor ?</a:t>
            </a:r>
            <a:endParaRPr lang="fr-FR" sz="5400" dirty="0">
              <a:solidFill>
                <a:schemeClr val="bg1">
                  <a:lumMod val="75000"/>
                </a:schemeClr>
              </a:solidFill>
            </a:endParaRPr>
          </a:p>
          <a:p>
            <a:pPr marL="514350" indent="-514350">
              <a:lnSpc>
                <a:spcPct val="100000"/>
              </a:lnSpc>
              <a:buFont typeface="+mj-lt"/>
              <a:buAutoNum type="arabicParenR"/>
            </a:pPr>
            <a:endParaRPr lang="fr-FR" sz="5400" dirty="0">
              <a:solidFill>
                <a:schemeClr val="bg1">
                  <a:lumMod val="75000"/>
                </a:schemeClr>
              </a:solidFill>
            </a:endParaRPr>
          </a:p>
        </p:txBody>
      </p:sp>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639257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2CFA361D-BB4E-422D-8A45-7213D8F8B180}"/>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13" name="Espace réservé du contenu 2">
            <a:extLst>
              <a:ext uri="{FF2B5EF4-FFF2-40B4-BE49-F238E27FC236}">
                <a16:creationId xmlns:a16="http://schemas.microsoft.com/office/drawing/2014/main" id="{F16EFAFC-1EC9-404F-A461-5B90AE2505A2}"/>
              </a:ext>
            </a:extLst>
          </p:cNvPr>
          <p:cNvSpPr>
            <a:spLocks noGrp="1"/>
          </p:cNvSpPr>
          <p:nvPr>
            <p:ph idx="1"/>
          </p:nvPr>
        </p:nvSpPr>
        <p:spPr>
          <a:xfrm>
            <a:off x="0" y="6657976"/>
            <a:ext cx="7553325" cy="200024"/>
          </a:xfrm>
        </p:spPr>
        <p:txBody>
          <a:bodyPr>
            <a:normAutofit fontScale="32500" lnSpcReduction="20000"/>
          </a:bodyPr>
          <a:lstStyle/>
          <a:p>
            <a:endParaRPr lang="fr-FR" dirty="0"/>
          </a:p>
        </p:txBody>
      </p:sp>
    </p:spTree>
    <p:extLst>
      <p:ext uri="{BB962C8B-B14F-4D97-AF65-F5344CB8AC3E}">
        <p14:creationId xmlns:p14="http://schemas.microsoft.com/office/powerpoint/2010/main" val="21440844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77A17264-7208-406A-BA18-CA26E73B7F88}"/>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13" name="Picture 2">
            <a:extLst>
              <a:ext uri="{FF2B5EF4-FFF2-40B4-BE49-F238E27FC236}">
                <a16:creationId xmlns:a16="http://schemas.microsoft.com/office/drawing/2014/main" id="{245CD4E3-B77F-4E4C-9DEC-E524206992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0988" y="3167534"/>
            <a:ext cx="619632" cy="619632"/>
          </a:xfrm>
          <a:prstGeom prst="rect">
            <a:avLst/>
          </a:prstGeom>
          <a:solidFill>
            <a:schemeClr val="bg1"/>
          </a:solidFill>
          <a:ln w="76200">
            <a:solidFill>
              <a:schemeClr val="bg1"/>
            </a:solidFill>
          </a:ln>
        </p:spPr>
      </p:pic>
      <p:pic>
        <p:nvPicPr>
          <p:cNvPr id="3074" name="Picture 2">
            <a:extLst>
              <a:ext uri="{FF2B5EF4-FFF2-40B4-BE49-F238E27FC236}">
                <a16:creationId xmlns:a16="http://schemas.microsoft.com/office/drawing/2014/main" id="{96B602ED-490F-4C01-B7FE-8B7DB2D78F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3076" name="Picture 4">
            <a:extLst>
              <a:ext uri="{FF2B5EF4-FFF2-40B4-BE49-F238E27FC236}">
                <a16:creationId xmlns:a16="http://schemas.microsoft.com/office/drawing/2014/main" id="{7C7ABFAB-DADC-4255-904A-ECB6ADF4C4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3078" name="Picture 6">
            <a:extLst>
              <a:ext uri="{FF2B5EF4-FFF2-40B4-BE49-F238E27FC236}">
                <a16:creationId xmlns:a16="http://schemas.microsoft.com/office/drawing/2014/main" id="{92654ECE-2282-4617-902F-F5EA667E5F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3080" name="Picture 8">
            <a:extLst>
              <a:ext uri="{FF2B5EF4-FFF2-40B4-BE49-F238E27FC236}">
                <a16:creationId xmlns:a16="http://schemas.microsoft.com/office/drawing/2014/main" id="{27B11EC5-CEAB-4FDB-B44B-043AC5FF7D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15" name="Espace réservé du contenu 2">
            <a:extLst>
              <a:ext uri="{FF2B5EF4-FFF2-40B4-BE49-F238E27FC236}">
                <a16:creationId xmlns:a16="http://schemas.microsoft.com/office/drawing/2014/main" id="{0C8B3E42-98F2-42FF-A234-F60E9EA67D81}"/>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1582726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49FA749A-8A41-4DE6-8F6C-103107C86F8C}"/>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15" name="Picture 10">
            <a:extLst>
              <a:ext uri="{FF2B5EF4-FFF2-40B4-BE49-F238E27FC236}">
                <a16:creationId xmlns:a16="http://schemas.microsoft.com/office/drawing/2014/main" id="{F09DA76A-D786-4418-A4AD-255A2DCDB6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4714" y="2491851"/>
            <a:ext cx="1592319" cy="1592319"/>
          </a:xfrm>
          <a:prstGeom prst="rect">
            <a:avLst/>
          </a:prstGeom>
          <a:solidFill>
            <a:schemeClr val="bg1"/>
          </a:solidFill>
          <a:ln w="76200">
            <a:solidFill>
              <a:schemeClr val="bg1"/>
            </a:solidFill>
          </a:ln>
        </p:spPr>
      </p:pic>
      <p:pic>
        <p:nvPicPr>
          <p:cNvPr id="22" name="Picture 2">
            <a:extLst>
              <a:ext uri="{FF2B5EF4-FFF2-40B4-BE49-F238E27FC236}">
                <a16:creationId xmlns:a16="http://schemas.microsoft.com/office/drawing/2014/main" id="{B9D56282-F290-4AD5-8A14-2BCAC304A2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23" name="Picture 4">
            <a:extLst>
              <a:ext uri="{FF2B5EF4-FFF2-40B4-BE49-F238E27FC236}">
                <a16:creationId xmlns:a16="http://schemas.microsoft.com/office/drawing/2014/main" id="{A8082932-F501-4678-847B-B729C9C013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24" name="Picture 6">
            <a:extLst>
              <a:ext uri="{FF2B5EF4-FFF2-40B4-BE49-F238E27FC236}">
                <a16:creationId xmlns:a16="http://schemas.microsoft.com/office/drawing/2014/main" id="{7D83314D-F32C-467D-8249-B52B16664E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25" name="Picture 8">
            <a:extLst>
              <a:ext uri="{FF2B5EF4-FFF2-40B4-BE49-F238E27FC236}">
                <a16:creationId xmlns:a16="http://schemas.microsoft.com/office/drawing/2014/main" id="{1B98AFAB-7A27-4A4F-8074-55E84627E1A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16" name="Espace réservé du contenu 2">
            <a:extLst>
              <a:ext uri="{FF2B5EF4-FFF2-40B4-BE49-F238E27FC236}">
                <a16:creationId xmlns:a16="http://schemas.microsoft.com/office/drawing/2014/main" id="{2466F3C4-C71E-488F-975F-C76BA3619841}"/>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6987523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49FA749A-8A41-4DE6-8F6C-103107C86F8C}"/>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15" name="Picture 10">
            <a:extLst>
              <a:ext uri="{FF2B5EF4-FFF2-40B4-BE49-F238E27FC236}">
                <a16:creationId xmlns:a16="http://schemas.microsoft.com/office/drawing/2014/main" id="{F09DA76A-D786-4418-A4AD-255A2DCDB6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4714" y="2491851"/>
            <a:ext cx="1592319" cy="1592319"/>
          </a:xfrm>
          <a:prstGeom prst="rect">
            <a:avLst/>
          </a:prstGeom>
          <a:solidFill>
            <a:schemeClr val="bg1"/>
          </a:solidFill>
          <a:ln w="76200">
            <a:solidFill>
              <a:schemeClr val="bg1"/>
            </a:solidFill>
          </a:ln>
        </p:spPr>
      </p:pic>
      <p:pic>
        <p:nvPicPr>
          <p:cNvPr id="22" name="Picture 2">
            <a:extLst>
              <a:ext uri="{FF2B5EF4-FFF2-40B4-BE49-F238E27FC236}">
                <a16:creationId xmlns:a16="http://schemas.microsoft.com/office/drawing/2014/main" id="{B9D56282-F290-4AD5-8A14-2BCAC304A2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23" name="Picture 4">
            <a:extLst>
              <a:ext uri="{FF2B5EF4-FFF2-40B4-BE49-F238E27FC236}">
                <a16:creationId xmlns:a16="http://schemas.microsoft.com/office/drawing/2014/main" id="{A8082932-F501-4678-847B-B729C9C013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24" name="Picture 6">
            <a:extLst>
              <a:ext uri="{FF2B5EF4-FFF2-40B4-BE49-F238E27FC236}">
                <a16:creationId xmlns:a16="http://schemas.microsoft.com/office/drawing/2014/main" id="{7D83314D-F32C-467D-8249-B52B16664E5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25" name="Picture 8">
            <a:extLst>
              <a:ext uri="{FF2B5EF4-FFF2-40B4-BE49-F238E27FC236}">
                <a16:creationId xmlns:a16="http://schemas.microsoft.com/office/drawing/2014/main" id="{1B98AFAB-7A27-4A4F-8074-55E84627E1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20" name="Espace réservé du contenu 2">
            <a:extLst>
              <a:ext uri="{FF2B5EF4-FFF2-40B4-BE49-F238E27FC236}">
                <a16:creationId xmlns:a16="http://schemas.microsoft.com/office/drawing/2014/main" id="{B832435F-6F8C-448F-9BD8-6CD360A3A697}"/>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190980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9" name="Bulle narrative : rectangle à coins arrondis 28">
            <a:extLst>
              <a:ext uri="{FF2B5EF4-FFF2-40B4-BE49-F238E27FC236}">
                <a16:creationId xmlns:a16="http://schemas.microsoft.com/office/drawing/2014/main" id="{B9E9697B-4F8F-428A-A189-C4AF0E8B0427}"/>
              </a:ext>
            </a:extLst>
          </p:cNvPr>
          <p:cNvSpPr/>
          <p:nvPr/>
        </p:nvSpPr>
        <p:spPr>
          <a:xfrm rot="162890">
            <a:off x="2888974" y="964473"/>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3600" dirty="0"/>
              <a:t>Hop</a:t>
            </a:r>
          </a:p>
        </p:txBody>
      </p:sp>
      <p:sp>
        <p:nvSpPr>
          <p:cNvPr id="20" name="ZoneTexte 19">
            <a:extLst>
              <a:ext uri="{FF2B5EF4-FFF2-40B4-BE49-F238E27FC236}">
                <a16:creationId xmlns:a16="http://schemas.microsoft.com/office/drawing/2014/main" id="{A1EFBAB3-9F06-4433-9264-00FDCFE98271}"/>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22" name="Picture 10">
            <a:extLst>
              <a:ext uri="{FF2B5EF4-FFF2-40B4-BE49-F238E27FC236}">
                <a16:creationId xmlns:a16="http://schemas.microsoft.com/office/drawing/2014/main" id="{E39E415D-25DB-4280-8195-7B6AFB641F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2382" y="2470586"/>
            <a:ext cx="1592319" cy="1592319"/>
          </a:xfrm>
          <a:prstGeom prst="rect">
            <a:avLst/>
          </a:prstGeom>
          <a:solidFill>
            <a:schemeClr val="bg1"/>
          </a:solidFill>
          <a:ln w="76200">
            <a:solidFill>
              <a:schemeClr val="bg1"/>
            </a:solidFill>
          </a:ln>
        </p:spPr>
      </p:pic>
      <p:pic>
        <p:nvPicPr>
          <p:cNvPr id="24" name="Picture 2">
            <a:extLst>
              <a:ext uri="{FF2B5EF4-FFF2-40B4-BE49-F238E27FC236}">
                <a16:creationId xmlns:a16="http://schemas.microsoft.com/office/drawing/2014/main" id="{205974FA-82A0-4E2F-A376-DA4CD1D1BF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9671" y="2924967"/>
            <a:ext cx="619632" cy="619632"/>
          </a:xfrm>
          <a:prstGeom prst="rect">
            <a:avLst/>
          </a:prstGeom>
          <a:solidFill>
            <a:schemeClr val="bg1"/>
          </a:solidFill>
          <a:ln w="76200">
            <a:solidFill>
              <a:schemeClr val="bg1"/>
            </a:solidFill>
          </a:ln>
        </p:spPr>
      </p:pic>
      <p:pic>
        <p:nvPicPr>
          <p:cNvPr id="25" name="Picture 4">
            <a:extLst>
              <a:ext uri="{FF2B5EF4-FFF2-40B4-BE49-F238E27FC236}">
                <a16:creationId xmlns:a16="http://schemas.microsoft.com/office/drawing/2014/main" id="{13626E3B-6E91-41C9-86E8-E7014E0EF2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6790" y="3652236"/>
            <a:ext cx="437694" cy="437694"/>
          </a:xfrm>
          <a:prstGeom prst="rect">
            <a:avLst/>
          </a:prstGeom>
          <a:solidFill>
            <a:schemeClr val="bg1"/>
          </a:solidFill>
          <a:ln w="76200">
            <a:solidFill>
              <a:schemeClr val="bg1"/>
            </a:solidFill>
          </a:ln>
        </p:spPr>
      </p:pic>
      <p:pic>
        <p:nvPicPr>
          <p:cNvPr id="26" name="Picture 8">
            <a:extLst>
              <a:ext uri="{FF2B5EF4-FFF2-40B4-BE49-F238E27FC236}">
                <a16:creationId xmlns:a16="http://schemas.microsoft.com/office/drawing/2014/main" id="{FB64647B-5A42-42C5-8B05-4303BD0FA1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08287" y="3481927"/>
            <a:ext cx="619632" cy="619632"/>
          </a:xfrm>
          <a:prstGeom prst="rect">
            <a:avLst/>
          </a:prstGeom>
          <a:solidFill>
            <a:schemeClr val="bg1"/>
          </a:solidFill>
          <a:ln w="76200">
            <a:solidFill>
              <a:schemeClr val="bg1"/>
            </a:solidFill>
          </a:ln>
        </p:spPr>
      </p:pic>
      <p:cxnSp>
        <p:nvCxnSpPr>
          <p:cNvPr id="3" name="Connecteur droit avec flèche 2">
            <a:extLst>
              <a:ext uri="{FF2B5EF4-FFF2-40B4-BE49-F238E27FC236}">
                <a16:creationId xmlns:a16="http://schemas.microsoft.com/office/drawing/2014/main" id="{E9EC1D37-A1EC-4092-9C5B-44F0C6F4CFD8}"/>
              </a:ext>
            </a:extLst>
          </p:cNvPr>
          <p:cNvCxnSpPr>
            <a:cxnSpLocks/>
          </p:cNvCxnSpPr>
          <p:nvPr/>
        </p:nvCxnSpPr>
        <p:spPr>
          <a:xfrm flipV="1">
            <a:off x="3086660" y="3025874"/>
            <a:ext cx="2426244" cy="630646"/>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6">
            <a:extLst>
              <a:ext uri="{FF2B5EF4-FFF2-40B4-BE49-F238E27FC236}">
                <a16:creationId xmlns:a16="http://schemas.microsoft.com/office/drawing/2014/main" id="{2CC1546D-A8C4-4DFD-B621-DC73C6A5E3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sp>
        <p:nvSpPr>
          <p:cNvPr id="23" name="Espace réservé du contenu 2">
            <a:extLst>
              <a:ext uri="{FF2B5EF4-FFF2-40B4-BE49-F238E27FC236}">
                <a16:creationId xmlns:a16="http://schemas.microsoft.com/office/drawing/2014/main" id="{46A68F14-6B94-4396-807C-98165E443FA1}"/>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29785437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0" name="ZoneTexte 19">
            <a:extLst>
              <a:ext uri="{FF2B5EF4-FFF2-40B4-BE49-F238E27FC236}">
                <a16:creationId xmlns:a16="http://schemas.microsoft.com/office/drawing/2014/main" id="{A1EFBAB3-9F06-4433-9264-00FDCFE98271}"/>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22" name="Picture 10">
            <a:extLst>
              <a:ext uri="{FF2B5EF4-FFF2-40B4-BE49-F238E27FC236}">
                <a16:creationId xmlns:a16="http://schemas.microsoft.com/office/drawing/2014/main" id="{E39E415D-25DB-4280-8195-7B6AFB641F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2382" y="2470586"/>
            <a:ext cx="1592319" cy="1592319"/>
          </a:xfrm>
          <a:prstGeom prst="rect">
            <a:avLst/>
          </a:prstGeom>
          <a:solidFill>
            <a:schemeClr val="bg1"/>
          </a:solidFill>
          <a:ln w="76200">
            <a:solidFill>
              <a:schemeClr val="bg1"/>
            </a:solidFill>
          </a:ln>
        </p:spPr>
      </p:pic>
      <p:pic>
        <p:nvPicPr>
          <p:cNvPr id="24" name="Picture 2">
            <a:extLst>
              <a:ext uri="{FF2B5EF4-FFF2-40B4-BE49-F238E27FC236}">
                <a16:creationId xmlns:a16="http://schemas.microsoft.com/office/drawing/2014/main" id="{205974FA-82A0-4E2F-A376-DA4CD1D1BF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9671" y="2924967"/>
            <a:ext cx="619632" cy="619632"/>
          </a:xfrm>
          <a:prstGeom prst="rect">
            <a:avLst/>
          </a:prstGeom>
          <a:solidFill>
            <a:schemeClr val="bg1"/>
          </a:solidFill>
          <a:ln w="76200">
            <a:solidFill>
              <a:schemeClr val="bg1"/>
            </a:solidFill>
          </a:ln>
        </p:spPr>
      </p:pic>
      <p:pic>
        <p:nvPicPr>
          <p:cNvPr id="25" name="Picture 4">
            <a:extLst>
              <a:ext uri="{FF2B5EF4-FFF2-40B4-BE49-F238E27FC236}">
                <a16:creationId xmlns:a16="http://schemas.microsoft.com/office/drawing/2014/main" id="{13626E3B-6E91-41C9-86E8-E7014E0EF2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6790" y="3652236"/>
            <a:ext cx="437694" cy="437694"/>
          </a:xfrm>
          <a:prstGeom prst="rect">
            <a:avLst/>
          </a:prstGeom>
          <a:solidFill>
            <a:schemeClr val="bg1"/>
          </a:solidFill>
          <a:ln w="76200">
            <a:solidFill>
              <a:schemeClr val="bg1"/>
            </a:solidFill>
          </a:ln>
        </p:spPr>
      </p:pic>
      <p:pic>
        <p:nvPicPr>
          <p:cNvPr id="26" name="Picture 8">
            <a:extLst>
              <a:ext uri="{FF2B5EF4-FFF2-40B4-BE49-F238E27FC236}">
                <a16:creationId xmlns:a16="http://schemas.microsoft.com/office/drawing/2014/main" id="{FB64647B-5A42-42C5-8B05-4303BD0FA1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8287" y="3481927"/>
            <a:ext cx="619632" cy="619632"/>
          </a:xfrm>
          <a:prstGeom prst="rect">
            <a:avLst/>
          </a:prstGeom>
          <a:solidFill>
            <a:schemeClr val="bg1"/>
          </a:solidFill>
          <a:ln w="76200">
            <a:solidFill>
              <a:schemeClr val="bg1"/>
            </a:solidFill>
          </a:ln>
        </p:spPr>
      </p:pic>
      <p:sp>
        <p:nvSpPr>
          <p:cNvPr id="23" name="Espace réservé du contenu 2">
            <a:extLst>
              <a:ext uri="{FF2B5EF4-FFF2-40B4-BE49-F238E27FC236}">
                <a16:creationId xmlns:a16="http://schemas.microsoft.com/office/drawing/2014/main" id="{46A68F14-6B94-4396-807C-98165E443FA1}"/>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3242887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2DB367-22D6-4F99-A732-4459F6DE10E5}"/>
              </a:ext>
            </a:extLst>
          </p:cNvPr>
          <p:cNvSpPr/>
          <p:nvPr/>
        </p:nvSpPr>
        <p:spPr>
          <a:xfrm>
            <a:off x="3652851" y="2492245"/>
            <a:ext cx="3722591" cy="222151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dirty="0"/>
              <a:t>Classification</a:t>
            </a:r>
          </a:p>
        </p:txBody>
      </p:sp>
      <p:cxnSp>
        <p:nvCxnSpPr>
          <p:cNvPr id="6" name="Connecteur droit avec flèche 5">
            <a:extLst>
              <a:ext uri="{FF2B5EF4-FFF2-40B4-BE49-F238E27FC236}">
                <a16:creationId xmlns:a16="http://schemas.microsoft.com/office/drawing/2014/main" id="{D2BAC0FE-A7E6-4733-B78C-A8EED4834A39}"/>
              </a:ext>
            </a:extLst>
          </p:cNvPr>
          <p:cNvCxnSpPr>
            <a:cxnSpLocks/>
            <a:stCxn id="3080" idx="3"/>
            <a:endCxn id="5" idx="1"/>
          </p:cNvCxnSpPr>
          <p:nvPr/>
        </p:nvCxnSpPr>
        <p:spPr>
          <a:xfrm>
            <a:off x="2588590" y="3603005"/>
            <a:ext cx="1064261" cy="0"/>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4F85B752-DC8E-4863-9F17-85334C3908CA}"/>
              </a:ext>
            </a:extLst>
          </p:cNvPr>
          <p:cNvCxnSpPr>
            <a:cxnSpLocks/>
            <a:stCxn id="5" idx="3"/>
          </p:cNvCxnSpPr>
          <p:nvPr/>
        </p:nvCxnSpPr>
        <p:spPr>
          <a:xfrm>
            <a:off x="7375442" y="3603005"/>
            <a:ext cx="1510752" cy="683433"/>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529DCCD1-DB12-430E-8DA6-32A3CC1E095A}"/>
              </a:ext>
            </a:extLst>
          </p:cNvPr>
          <p:cNvSpPr txBox="1"/>
          <p:nvPr/>
        </p:nvSpPr>
        <p:spPr>
          <a:xfrm>
            <a:off x="8886194" y="2492245"/>
            <a:ext cx="3272680" cy="2554545"/>
          </a:xfrm>
          <a:prstGeom prst="rect">
            <a:avLst/>
          </a:prstGeom>
          <a:noFill/>
        </p:spPr>
        <p:txBody>
          <a:bodyPr wrap="square" rtlCol="0">
            <a:spAutoFit/>
          </a:bodyPr>
          <a:lstStyle/>
          <a:p>
            <a:r>
              <a:rPr lang="fr-FR" sz="3200" dirty="0">
                <a:solidFill>
                  <a:schemeClr val="bg1">
                    <a:lumMod val="65000"/>
                  </a:schemeClr>
                </a:solidFill>
              </a:rPr>
              <a:t>Sinistres</a:t>
            </a:r>
            <a:br>
              <a:rPr lang="fr-FR" sz="3200" dirty="0">
                <a:solidFill>
                  <a:schemeClr val="bg1">
                    <a:lumMod val="65000"/>
                  </a:schemeClr>
                </a:solidFill>
              </a:rPr>
            </a:br>
            <a:r>
              <a:rPr lang="fr-FR" sz="3200" dirty="0">
                <a:solidFill>
                  <a:schemeClr val="bg1">
                    <a:lumMod val="65000"/>
                  </a:schemeClr>
                </a:solidFill>
              </a:rPr>
              <a:t>Contrat</a:t>
            </a:r>
          </a:p>
          <a:p>
            <a:r>
              <a:rPr lang="fr-FR" sz="3200" dirty="0">
                <a:solidFill>
                  <a:schemeClr val="bg1">
                    <a:lumMod val="65000"/>
                  </a:schemeClr>
                </a:solidFill>
              </a:rPr>
              <a:t>Facture</a:t>
            </a:r>
          </a:p>
          <a:p>
            <a:r>
              <a:rPr lang="fr-FR" sz="3200" dirty="0">
                <a:solidFill>
                  <a:schemeClr val="accent6">
                    <a:lumMod val="75000"/>
                  </a:schemeClr>
                </a:solidFill>
              </a:rPr>
              <a:t>Pièce de gestion</a:t>
            </a:r>
          </a:p>
          <a:p>
            <a:r>
              <a:rPr lang="fr-FR" sz="3200" dirty="0">
                <a:solidFill>
                  <a:schemeClr val="bg1">
                    <a:lumMod val="65000"/>
                  </a:schemeClr>
                </a:solidFill>
              </a:rPr>
              <a:t>Autres</a:t>
            </a:r>
          </a:p>
        </p:txBody>
      </p:sp>
      <p:sp>
        <p:nvSpPr>
          <p:cNvPr id="17" name="ZoneTexte 16">
            <a:extLst>
              <a:ext uri="{FF2B5EF4-FFF2-40B4-BE49-F238E27FC236}">
                <a16:creationId xmlns:a16="http://schemas.microsoft.com/office/drawing/2014/main" id="{E750EABF-3E0D-4581-8632-3AAF972AFC85}"/>
              </a:ext>
            </a:extLst>
          </p:cNvPr>
          <p:cNvSpPr txBox="1"/>
          <p:nvPr/>
        </p:nvSpPr>
        <p:spPr>
          <a:xfrm>
            <a:off x="671112" y="4286438"/>
            <a:ext cx="2955235" cy="646331"/>
          </a:xfrm>
          <a:prstGeom prst="rect">
            <a:avLst/>
          </a:prstGeom>
          <a:noFill/>
        </p:spPr>
        <p:txBody>
          <a:bodyPr wrap="square">
            <a:spAutoFit/>
          </a:bodyPr>
          <a:lstStyle/>
          <a:p>
            <a:r>
              <a:rPr lang="en-US" b="0" dirty="0">
                <a:solidFill>
                  <a:srgbClr val="A31515"/>
                </a:solidFill>
                <a:effectLst/>
                <a:latin typeface="Courier New" panose="02070309020205020404" pitchFamily="49" charset="0"/>
              </a:rPr>
              <a:t>"envelope </a:t>
            </a:r>
            <a:r>
              <a:rPr lang="en-US" b="0" dirty="0" err="1">
                <a:solidFill>
                  <a:srgbClr val="A31515"/>
                </a:solidFill>
                <a:effectLst/>
                <a:latin typeface="Courier New" panose="02070309020205020404" pitchFamily="49" charset="0"/>
              </a:rPr>
              <a:t>uppside</a:t>
            </a:r>
            <a:r>
              <a:rPr lang="en-US" b="0" dirty="0">
                <a:solidFill>
                  <a:srgbClr val="A31515"/>
                </a:solidFill>
                <a:effectLst/>
                <a:latin typeface="Courier New" panose="02070309020205020404" pitchFamily="49" charset="0"/>
              </a:rPr>
              <a:t> an old white paper"</a:t>
            </a:r>
            <a:endParaRPr lang="en-US" b="0" dirty="0">
              <a:solidFill>
                <a:srgbClr val="000000"/>
              </a:solidFill>
              <a:effectLst/>
              <a:latin typeface="Courier New" panose="02070309020205020404" pitchFamily="49" charset="0"/>
            </a:endParaRPr>
          </a:p>
        </p:txBody>
      </p:sp>
      <p:pic>
        <p:nvPicPr>
          <p:cNvPr id="3080" name="Picture 8">
            <a:extLst>
              <a:ext uri="{FF2B5EF4-FFF2-40B4-BE49-F238E27FC236}">
                <a16:creationId xmlns:a16="http://schemas.microsoft.com/office/drawing/2014/main" id="{45A2126A-26F8-4BD5-B7CD-9710EF525B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1991" y="3099705"/>
            <a:ext cx="1006599" cy="1006599"/>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a:extLst>
              <a:ext uri="{FF2B5EF4-FFF2-40B4-BE49-F238E27FC236}">
                <a16:creationId xmlns:a16="http://schemas.microsoft.com/office/drawing/2014/main" id="{B3578BE8-4B35-4B47-A8F8-B53618964655}"/>
              </a:ext>
            </a:extLst>
          </p:cNvPr>
          <p:cNvSpPr txBox="1"/>
          <p:nvPr/>
        </p:nvSpPr>
        <p:spPr>
          <a:xfrm>
            <a:off x="1549445" y="2696680"/>
            <a:ext cx="899605" cy="461665"/>
          </a:xfrm>
          <a:prstGeom prst="rect">
            <a:avLst/>
          </a:prstGeom>
          <a:noFill/>
        </p:spPr>
        <p:txBody>
          <a:bodyPr wrap="none" rtlCol="0">
            <a:spAutoFit/>
          </a:bodyPr>
          <a:lstStyle/>
          <a:p>
            <a:r>
              <a:rPr lang="fr-FR" sz="2400" dirty="0"/>
              <a:t>email</a:t>
            </a:r>
          </a:p>
        </p:txBody>
      </p:sp>
      <p:sp>
        <p:nvSpPr>
          <p:cNvPr id="10" name="Rectangle 9">
            <a:extLst>
              <a:ext uri="{FF2B5EF4-FFF2-40B4-BE49-F238E27FC236}">
                <a16:creationId xmlns:a16="http://schemas.microsoft.com/office/drawing/2014/main" id="{89820B13-0A73-4859-91E5-C94E3301523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635330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0" name="ZoneTexte 19">
            <a:extLst>
              <a:ext uri="{FF2B5EF4-FFF2-40B4-BE49-F238E27FC236}">
                <a16:creationId xmlns:a16="http://schemas.microsoft.com/office/drawing/2014/main" id="{1F40F696-F96B-44F1-B388-FEA0C8659CEA}"/>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24" name="Picture 10">
            <a:extLst>
              <a:ext uri="{FF2B5EF4-FFF2-40B4-BE49-F238E27FC236}">
                <a16:creationId xmlns:a16="http://schemas.microsoft.com/office/drawing/2014/main" id="{BA735488-A3FC-4500-8EE1-2191059461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0194" y="2470586"/>
            <a:ext cx="1592319" cy="1592319"/>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082421A3-F4B7-4416-A136-0E189615E4E8}"/>
              </a:ext>
            </a:extLst>
          </p:cNvPr>
          <p:cNvPicPr>
            <a:picLocks noChangeAspect="1" noChangeArrowheads="1"/>
          </p:cNvPicPr>
          <p:nvPr/>
        </p:nvPicPr>
        <p:blipFill>
          <a:blip r:embed="rId5">
            <a:alphaModFix amt="71000"/>
            <a:extLst>
              <a:ext uri="{28A0092B-C50C-407E-A947-70E740481C1C}">
                <a14:useLocalDpi xmlns:a14="http://schemas.microsoft.com/office/drawing/2010/main" val="0"/>
              </a:ext>
            </a:extLst>
          </a:blip>
          <a:srcRect/>
          <a:stretch>
            <a:fillRect/>
          </a:stretch>
        </p:blipFill>
        <p:spPr bwMode="auto">
          <a:xfrm>
            <a:off x="5561650" y="2977621"/>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4BCF0E52-24D4-478A-AAC0-BCCDC58754DC}"/>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5050322" y="3266745"/>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DFFE33F1-2DED-4097-A168-89E6262D9C7D}"/>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4952274" y="2667163"/>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Espace réservé du contenu 2">
            <a:extLst>
              <a:ext uri="{FF2B5EF4-FFF2-40B4-BE49-F238E27FC236}">
                <a16:creationId xmlns:a16="http://schemas.microsoft.com/office/drawing/2014/main" id="{E52B5BB9-3CC2-4611-B66D-5BDBD5FA1118}"/>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1569333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1F40F696-F96B-44F1-B388-FEA0C8659CEA}"/>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24" name="Picture 10">
            <a:extLst>
              <a:ext uri="{FF2B5EF4-FFF2-40B4-BE49-F238E27FC236}">
                <a16:creationId xmlns:a16="http://schemas.microsoft.com/office/drawing/2014/main" id="{26F14B04-BA9A-4F61-B633-621A59E372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0194" y="2470586"/>
            <a:ext cx="1592319" cy="1592319"/>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398CF0CB-498D-406C-8C43-B607BC3CB7DA}"/>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5561650" y="2977621"/>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A82BB79A-3BE8-40BE-B11C-82A83A3670BA}"/>
              </a:ext>
            </a:extLst>
          </p:cNvPr>
          <p:cNvPicPr>
            <a:picLocks noChangeAspect="1" noChangeArrowheads="1"/>
          </p:cNvPicPr>
          <p:nvPr/>
        </p:nvPicPr>
        <p:blipFill>
          <a:blip r:embed="rId8">
            <a:alphaModFix amt="71000"/>
            <a:extLst>
              <a:ext uri="{28A0092B-C50C-407E-A947-70E740481C1C}">
                <a14:useLocalDpi xmlns:a14="http://schemas.microsoft.com/office/drawing/2010/main" val="0"/>
              </a:ext>
            </a:extLst>
          </a:blip>
          <a:srcRect/>
          <a:stretch>
            <a:fillRect/>
          </a:stretch>
        </p:blipFill>
        <p:spPr bwMode="auto">
          <a:xfrm>
            <a:off x="5050322" y="3266745"/>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700EF2D1-CA39-4CF2-8A0E-B6123EE44C35}"/>
              </a:ext>
            </a:extLst>
          </p:cNvPr>
          <p:cNvPicPr>
            <a:picLocks noChangeAspect="1" noChangeArrowheads="1"/>
          </p:cNvPicPr>
          <p:nvPr/>
        </p:nvPicPr>
        <p:blipFill>
          <a:blip r:embed="rId9">
            <a:alphaModFix amt="71000"/>
            <a:extLst>
              <a:ext uri="{28A0092B-C50C-407E-A947-70E740481C1C}">
                <a14:useLocalDpi xmlns:a14="http://schemas.microsoft.com/office/drawing/2010/main" val="0"/>
              </a:ext>
            </a:extLst>
          </a:blip>
          <a:srcRect/>
          <a:stretch>
            <a:fillRect/>
          </a:stretch>
        </p:blipFill>
        <p:spPr bwMode="auto">
          <a:xfrm>
            <a:off x="4952274" y="2667163"/>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Espace réservé du contenu 2">
            <a:extLst>
              <a:ext uri="{FF2B5EF4-FFF2-40B4-BE49-F238E27FC236}">
                <a16:creationId xmlns:a16="http://schemas.microsoft.com/office/drawing/2014/main" id="{D7A42FA9-3B3A-4153-BF0F-67E8D762523B}"/>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30987520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onnecteur droit avec flèche 2">
            <a:extLst>
              <a:ext uri="{FF2B5EF4-FFF2-40B4-BE49-F238E27FC236}">
                <a16:creationId xmlns:a16="http://schemas.microsoft.com/office/drawing/2014/main" id="{4C50C619-1E0B-4D67-B76F-0A79C9B24D56}"/>
              </a:ext>
            </a:extLst>
          </p:cNvPr>
          <p:cNvCxnSpPr>
            <a:cxnSpLocks/>
          </p:cNvCxnSpPr>
          <p:nvPr/>
        </p:nvCxnSpPr>
        <p:spPr>
          <a:xfrm flipV="1">
            <a:off x="6461229" y="2671484"/>
            <a:ext cx="3232964" cy="703880"/>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Bulle narrative : rectangle à coins arrondis 25">
            <a:extLst>
              <a:ext uri="{FF2B5EF4-FFF2-40B4-BE49-F238E27FC236}">
                <a16:creationId xmlns:a16="http://schemas.microsoft.com/office/drawing/2014/main" id="{37B91109-B819-45FF-9792-7E2D12A333D7}"/>
              </a:ext>
            </a:extLst>
          </p:cNvPr>
          <p:cNvSpPr/>
          <p:nvPr/>
        </p:nvSpPr>
        <p:spPr>
          <a:xfrm rot="162890">
            <a:off x="6953902" y="804676"/>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3600" dirty="0"/>
              <a:t>Hop</a:t>
            </a:r>
          </a:p>
        </p:txBody>
      </p:sp>
      <p:sp>
        <p:nvSpPr>
          <p:cNvPr id="23" name="ZoneTexte 22">
            <a:extLst>
              <a:ext uri="{FF2B5EF4-FFF2-40B4-BE49-F238E27FC236}">
                <a16:creationId xmlns:a16="http://schemas.microsoft.com/office/drawing/2014/main" id="{3D3CEC9E-9DED-4821-8386-53E9ECB64194}"/>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25" name="Picture 10">
            <a:extLst>
              <a:ext uri="{FF2B5EF4-FFF2-40B4-BE49-F238E27FC236}">
                <a16:creationId xmlns:a16="http://schemas.microsoft.com/office/drawing/2014/main" id="{783D1E52-1511-4762-A6E7-B78334FD43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29228" y="2415307"/>
            <a:ext cx="1592319" cy="1592319"/>
          </a:xfrm>
          <a:prstGeom prst="rect">
            <a:avLst/>
          </a:prstGeom>
          <a:solidFill>
            <a:schemeClr val="bg1"/>
          </a:solidFill>
          <a:ln w="76200">
            <a:solidFill>
              <a:schemeClr val="bg1"/>
            </a:solidFill>
          </a:ln>
        </p:spPr>
      </p:pic>
      <p:pic>
        <p:nvPicPr>
          <p:cNvPr id="27" name="Picture 2">
            <a:extLst>
              <a:ext uri="{FF2B5EF4-FFF2-40B4-BE49-F238E27FC236}">
                <a16:creationId xmlns:a16="http://schemas.microsoft.com/office/drawing/2014/main" id="{D3058E6C-CB2B-4DE2-883C-8FF0D598C57B}"/>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10570684" y="2922342"/>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E0FBCF6A-0BFC-4A21-A9A1-B5220EB03A3E}"/>
              </a:ext>
            </a:extLst>
          </p:cNvPr>
          <p:cNvPicPr>
            <a:picLocks noChangeAspect="1" noChangeArrowheads="1"/>
          </p:cNvPicPr>
          <p:nvPr/>
        </p:nvPicPr>
        <p:blipFill>
          <a:blip r:embed="rId8">
            <a:alphaModFix amt="71000"/>
            <a:extLst>
              <a:ext uri="{28A0092B-C50C-407E-A947-70E740481C1C}">
                <a14:useLocalDpi xmlns:a14="http://schemas.microsoft.com/office/drawing/2010/main" val="0"/>
              </a:ext>
            </a:extLst>
          </a:blip>
          <a:srcRect/>
          <a:stretch>
            <a:fillRect/>
          </a:stretch>
        </p:blipFill>
        <p:spPr bwMode="auto">
          <a:xfrm>
            <a:off x="10059356" y="3211466"/>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94069067-7032-41FF-8F18-09AB2219385F}"/>
              </a:ext>
            </a:extLst>
          </p:cNvPr>
          <p:cNvPicPr>
            <a:picLocks noChangeAspect="1" noChangeArrowheads="1"/>
          </p:cNvPicPr>
          <p:nvPr/>
        </p:nvPicPr>
        <p:blipFill>
          <a:blip r:embed="rId9">
            <a:alphaModFix amt="71000"/>
            <a:extLst>
              <a:ext uri="{28A0092B-C50C-407E-A947-70E740481C1C}">
                <a14:useLocalDpi xmlns:a14="http://schemas.microsoft.com/office/drawing/2010/main" val="0"/>
              </a:ext>
            </a:extLst>
          </a:blip>
          <a:srcRect/>
          <a:stretch>
            <a:fillRect/>
          </a:stretch>
        </p:blipFill>
        <p:spPr bwMode="auto">
          <a:xfrm>
            <a:off x="9961308" y="2611884"/>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Espace réservé du contenu 2">
            <a:extLst>
              <a:ext uri="{FF2B5EF4-FFF2-40B4-BE49-F238E27FC236}">
                <a16:creationId xmlns:a16="http://schemas.microsoft.com/office/drawing/2014/main" id="{B1449A4C-32A8-4654-897F-9FF1644D1F93}"/>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25445405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3" name="ZoneTexte 22">
            <a:extLst>
              <a:ext uri="{FF2B5EF4-FFF2-40B4-BE49-F238E27FC236}">
                <a16:creationId xmlns:a16="http://schemas.microsoft.com/office/drawing/2014/main" id="{3D3CEC9E-9DED-4821-8386-53E9ECB64194}"/>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25" name="Picture 10">
            <a:extLst>
              <a:ext uri="{FF2B5EF4-FFF2-40B4-BE49-F238E27FC236}">
                <a16:creationId xmlns:a16="http://schemas.microsoft.com/office/drawing/2014/main" id="{783D1E52-1511-4762-A6E7-B78334FD4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9228" y="2415307"/>
            <a:ext cx="1592319" cy="1592319"/>
          </a:xfrm>
          <a:prstGeom prst="rect">
            <a:avLst/>
          </a:prstGeom>
          <a:solidFill>
            <a:schemeClr val="bg1"/>
          </a:solidFill>
          <a:ln w="76200">
            <a:solidFill>
              <a:schemeClr val="bg1"/>
            </a:solidFill>
          </a:ln>
        </p:spPr>
      </p:pic>
      <p:pic>
        <p:nvPicPr>
          <p:cNvPr id="27" name="Picture 2">
            <a:extLst>
              <a:ext uri="{FF2B5EF4-FFF2-40B4-BE49-F238E27FC236}">
                <a16:creationId xmlns:a16="http://schemas.microsoft.com/office/drawing/2014/main" id="{D3058E6C-CB2B-4DE2-883C-8FF0D598C57B}"/>
              </a:ext>
            </a:extLst>
          </p:cNvPr>
          <p:cNvPicPr>
            <a:picLocks noChangeAspect="1" noChangeArrowheads="1"/>
          </p:cNvPicPr>
          <p:nvPr/>
        </p:nvPicPr>
        <p:blipFill>
          <a:blip r:embed="rId5">
            <a:alphaModFix amt="71000"/>
            <a:extLst>
              <a:ext uri="{28A0092B-C50C-407E-A947-70E740481C1C}">
                <a14:useLocalDpi xmlns:a14="http://schemas.microsoft.com/office/drawing/2010/main" val="0"/>
              </a:ext>
            </a:extLst>
          </a:blip>
          <a:srcRect/>
          <a:stretch>
            <a:fillRect/>
          </a:stretch>
        </p:blipFill>
        <p:spPr bwMode="auto">
          <a:xfrm>
            <a:off x="10570684" y="2922342"/>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E0FBCF6A-0BFC-4A21-A9A1-B5220EB03A3E}"/>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10059356" y="3211466"/>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94069067-7032-41FF-8F18-09AB2219385F}"/>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9961308" y="2611884"/>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Espace réservé du contenu 2">
            <a:extLst>
              <a:ext uri="{FF2B5EF4-FFF2-40B4-BE49-F238E27FC236}">
                <a16:creationId xmlns:a16="http://schemas.microsoft.com/office/drawing/2014/main" id="{B1449A4C-32A8-4654-897F-9FF1644D1F93}"/>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6465212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3" name="ZoneTexte 22">
            <a:extLst>
              <a:ext uri="{FF2B5EF4-FFF2-40B4-BE49-F238E27FC236}">
                <a16:creationId xmlns:a16="http://schemas.microsoft.com/office/drawing/2014/main" id="{3D3CEC9E-9DED-4821-8386-53E9ECB64194}"/>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4098" name="Picture 2">
            <a:extLst>
              <a:ext uri="{FF2B5EF4-FFF2-40B4-BE49-F238E27FC236}">
                <a16:creationId xmlns:a16="http://schemas.microsoft.com/office/drawing/2014/main" id="{BCFB8B4A-4471-41D4-99EB-17AC257023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1463" y="2250658"/>
            <a:ext cx="1598368" cy="1598368"/>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0DD288D9-A446-4C5E-9AAE-1BA3C6AFE49A}"/>
              </a:ext>
            </a:extLst>
          </p:cNvPr>
          <p:cNvPicPr>
            <a:picLocks noChangeAspect="1" noChangeArrowheads="1"/>
          </p:cNvPicPr>
          <p:nvPr/>
        </p:nvPicPr>
        <p:blipFill>
          <a:blip r:embed="rId5">
            <a:alphaModFix amt="80000"/>
            <a:extLst>
              <a:ext uri="{28A0092B-C50C-407E-A947-70E740481C1C}">
                <a14:useLocalDpi xmlns:a14="http://schemas.microsoft.com/office/drawing/2010/main" val="0"/>
              </a:ext>
            </a:extLst>
          </a:blip>
          <a:srcRect/>
          <a:stretch>
            <a:fillRect/>
          </a:stretch>
        </p:blipFill>
        <p:spPr bwMode="auto">
          <a:xfrm>
            <a:off x="9503855" y="2766958"/>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DA05EB7A-9CFA-4ABA-8EE9-56745C6385C0}"/>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8992527" y="3056082"/>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8">
            <a:extLst>
              <a:ext uri="{FF2B5EF4-FFF2-40B4-BE49-F238E27FC236}">
                <a16:creationId xmlns:a16="http://schemas.microsoft.com/office/drawing/2014/main" id="{2A0A9E27-4720-4A1B-A41A-7080CB70C9FC}"/>
              </a:ext>
            </a:extLst>
          </p:cNvPr>
          <p:cNvPicPr>
            <a:picLocks noChangeAspect="1" noChangeArrowheads="1"/>
          </p:cNvPicPr>
          <p:nvPr/>
        </p:nvPicPr>
        <p:blipFill>
          <a:blip r:embed="rId7">
            <a:alphaModFix amt="64000"/>
            <a:extLst>
              <a:ext uri="{28A0092B-C50C-407E-A947-70E740481C1C}">
                <a14:useLocalDpi xmlns:a14="http://schemas.microsoft.com/office/drawing/2010/main" val="0"/>
              </a:ext>
            </a:extLst>
          </a:blip>
          <a:srcRect/>
          <a:stretch>
            <a:fillRect/>
          </a:stretch>
        </p:blipFill>
        <p:spPr bwMode="auto">
          <a:xfrm>
            <a:off x="8894479" y="2456500"/>
            <a:ext cx="619632" cy="619632"/>
          </a:xfrm>
          <a:prstGeom prst="rect">
            <a:avLst/>
          </a:prstGeom>
          <a:noFill/>
          <a:ln w="88900" cap="sq">
            <a:noFill/>
            <a:miter lim="800000"/>
          </a:ln>
          <a:effectLst>
            <a:outerShdw blurRad="55000" dist="18000" dir="5400000" algn="tl" rotWithShape="0">
              <a:srgbClr val="000000">
                <a:alpha val="26000"/>
              </a:srgbClr>
            </a:outerShdw>
          </a:effectLst>
          <a:scene3d>
            <a:camera prst="orthographicFront"/>
            <a:lightRig rig="twoPt" dir="t">
              <a:rot lat="0" lon="0" rev="7200000"/>
            </a:lightRig>
          </a:scene3d>
          <a:sp3d>
            <a:bevelT w="25400" h="19050"/>
            <a:contourClr>
              <a:srgbClr val="FFFFFF"/>
            </a:contourClr>
          </a:sp3d>
        </p:spPr>
      </p:pic>
      <p:sp>
        <p:nvSpPr>
          <p:cNvPr id="16" name="Espace réservé du contenu 2">
            <a:extLst>
              <a:ext uri="{FF2B5EF4-FFF2-40B4-BE49-F238E27FC236}">
                <a16:creationId xmlns:a16="http://schemas.microsoft.com/office/drawing/2014/main" id="{E1121508-50C5-4EA2-B052-1E4109F1CE66}"/>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8536858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sp>
        <p:nvSpPr>
          <p:cNvPr id="20" name="ZoneTexte 19">
            <a:extLst>
              <a:ext uri="{FF2B5EF4-FFF2-40B4-BE49-F238E27FC236}">
                <a16:creationId xmlns:a16="http://schemas.microsoft.com/office/drawing/2014/main" id="{AF9E686D-4A25-4FAA-BD55-CE0A852009BE}"/>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23" name="Espace réservé du contenu 2">
            <a:extLst>
              <a:ext uri="{FF2B5EF4-FFF2-40B4-BE49-F238E27FC236}">
                <a16:creationId xmlns:a16="http://schemas.microsoft.com/office/drawing/2014/main" id="{18D16979-5E84-41FB-98A6-76352957816B}"/>
              </a:ext>
            </a:extLst>
          </p:cNvPr>
          <p:cNvSpPr>
            <a:spLocks noGrp="1"/>
          </p:cNvSpPr>
          <p:nvPr>
            <p:ph idx="1"/>
          </p:nvPr>
        </p:nvSpPr>
        <p:spPr>
          <a:xfrm>
            <a:off x="0" y="6657976"/>
            <a:ext cx="7553325" cy="200024"/>
          </a:xfrm>
        </p:spPr>
        <p:txBody>
          <a:bodyPr>
            <a:normAutofit fontScale="32500" lnSpcReduction="20000"/>
          </a:bodyPr>
          <a:lstStyle/>
          <a:p>
            <a:endParaRPr lang="fr-FR"/>
          </a:p>
        </p:txBody>
      </p:sp>
      <p:cxnSp>
        <p:nvCxnSpPr>
          <p:cNvPr id="29" name="Connecteur droit 28">
            <a:extLst>
              <a:ext uri="{FF2B5EF4-FFF2-40B4-BE49-F238E27FC236}">
                <a16:creationId xmlns:a16="http://schemas.microsoft.com/office/drawing/2014/main" id="{D6DC3247-1BDB-4797-914B-7583EDDDB501}"/>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0" name="Picture 4">
            <a:extLst>
              <a:ext uri="{FF2B5EF4-FFF2-40B4-BE49-F238E27FC236}">
                <a16:creationId xmlns:a16="http://schemas.microsoft.com/office/drawing/2014/main" id="{E748EC69-9601-41DC-97A9-CD1162BA1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31" name="ZoneTexte 30">
            <a:extLst>
              <a:ext uri="{FF2B5EF4-FFF2-40B4-BE49-F238E27FC236}">
                <a16:creationId xmlns:a16="http://schemas.microsoft.com/office/drawing/2014/main" id="{DC3D5B4C-DA34-4C93-845F-6DEDF6873ED6}"/>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32" name="Picture 6">
            <a:extLst>
              <a:ext uri="{FF2B5EF4-FFF2-40B4-BE49-F238E27FC236}">
                <a16:creationId xmlns:a16="http://schemas.microsoft.com/office/drawing/2014/main" id="{15E80749-47A9-4A16-A068-C99A8D7118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33" name="ZoneTexte 32">
            <a:extLst>
              <a:ext uri="{FF2B5EF4-FFF2-40B4-BE49-F238E27FC236}">
                <a16:creationId xmlns:a16="http://schemas.microsoft.com/office/drawing/2014/main" id="{F0EB570C-3741-49EF-AC54-AF40D7D7B11A}"/>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34" name="Picture 8">
            <a:extLst>
              <a:ext uri="{FF2B5EF4-FFF2-40B4-BE49-F238E27FC236}">
                <a16:creationId xmlns:a16="http://schemas.microsoft.com/office/drawing/2014/main" id="{61EBE635-542A-4900-A3B7-473B854C70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35" name="ZoneTexte 34">
            <a:extLst>
              <a:ext uri="{FF2B5EF4-FFF2-40B4-BE49-F238E27FC236}">
                <a16:creationId xmlns:a16="http://schemas.microsoft.com/office/drawing/2014/main" id="{E452AC9D-75B3-411E-9C29-B97D9FD02482}"/>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 name="Rectangle 1">
            <a:extLst>
              <a:ext uri="{FF2B5EF4-FFF2-40B4-BE49-F238E27FC236}">
                <a16:creationId xmlns:a16="http://schemas.microsoft.com/office/drawing/2014/main" id="{1AE1F983-1BDC-47E9-8E90-35048A3C6C6B}"/>
              </a:ext>
            </a:extLst>
          </p:cNvPr>
          <p:cNvSpPr/>
          <p:nvPr/>
        </p:nvSpPr>
        <p:spPr>
          <a:xfrm rot="21076959">
            <a:off x="2422249" y="1423568"/>
            <a:ext cx="7890699" cy="2003580"/>
          </a:xfrm>
          <a:prstGeom prst="rect">
            <a:avLst/>
          </a:prstGeom>
          <a:solidFill>
            <a:schemeClr val="accent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dirty="0"/>
              <a:t>Do not </a:t>
            </a:r>
            <a:r>
              <a:rPr lang="fr-FR" sz="4400" dirty="0" err="1"/>
              <a:t>organize</a:t>
            </a:r>
            <a:r>
              <a:rPr lang="fr-FR" sz="4400" dirty="0"/>
              <a:t> </a:t>
            </a:r>
            <a:r>
              <a:rPr lang="fr-FR" sz="4400" dirty="0" err="1"/>
              <a:t>your</a:t>
            </a:r>
            <a:r>
              <a:rPr lang="fr-FR" sz="4400" dirty="0"/>
              <a:t> teams to </a:t>
            </a:r>
            <a:r>
              <a:rPr lang="fr-FR" sz="4400" dirty="0" err="1"/>
              <a:t>work</a:t>
            </a:r>
            <a:r>
              <a:rPr lang="fr-FR" sz="4400" dirty="0"/>
              <a:t> </a:t>
            </a:r>
            <a:r>
              <a:rPr lang="fr-FR" sz="4400" dirty="0" err="1"/>
              <a:t>together</a:t>
            </a:r>
            <a:r>
              <a:rPr lang="fr-FR" sz="4400" dirty="0"/>
              <a:t> at the </a:t>
            </a:r>
            <a:r>
              <a:rPr lang="fr-FR" sz="4400" dirty="0" err="1"/>
              <a:t>same</a:t>
            </a:r>
            <a:r>
              <a:rPr lang="fr-FR" sz="4400" dirty="0"/>
              <a:t> time !</a:t>
            </a:r>
          </a:p>
        </p:txBody>
      </p:sp>
    </p:spTree>
    <p:extLst>
      <p:ext uri="{BB962C8B-B14F-4D97-AF65-F5344CB8AC3E}">
        <p14:creationId xmlns:p14="http://schemas.microsoft.com/office/powerpoint/2010/main" val="16242456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86F143C-9532-4719-974B-FDD236BD71E6}"/>
              </a:ext>
            </a:extLst>
          </p:cNvPr>
          <p:cNvSpPr>
            <a:spLocks noGrp="1"/>
          </p:cNvSpPr>
          <p:nvPr>
            <p:ph idx="1"/>
          </p:nvPr>
        </p:nvSpPr>
        <p:spPr>
          <a:xfrm>
            <a:off x="0" y="6657976"/>
            <a:ext cx="7553325" cy="200024"/>
          </a:xfrm>
        </p:spPr>
        <p:txBody>
          <a:bodyPr>
            <a:normAutofit fontScale="32500" lnSpcReduction="20000"/>
          </a:bodyPr>
          <a:lstStyle/>
          <a:p>
            <a:endParaRPr lang="fr-FR"/>
          </a:p>
        </p:txBody>
      </p:sp>
      <p:pic>
        <p:nvPicPr>
          <p:cNvPr id="10242" name="Picture 2">
            <a:extLst>
              <a:ext uri="{FF2B5EF4-FFF2-40B4-BE49-F238E27FC236}">
                <a16:creationId xmlns:a16="http://schemas.microsoft.com/office/drawing/2014/main" id="{CA435739-8644-4E6C-A3E3-CEA5F04296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599" y="1244204"/>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078A32DD-FB04-4404-8C8F-29EEEA2EC6FB}"/>
              </a:ext>
            </a:extLst>
          </p:cNvPr>
          <p:cNvSpPr txBox="1"/>
          <p:nvPr/>
        </p:nvSpPr>
        <p:spPr>
          <a:xfrm>
            <a:off x="3009899" y="6288644"/>
            <a:ext cx="6172200"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"a man carrying a big bag"</a:t>
            </a:r>
            <a:endParaRPr lang="en-US" b="0" dirty="0">
              <a:solidFill>
                <a:srgbClr val="000000"/>
              </a:solidFill>
              <a:effectLst/>
              <a:latin typeface="Courier New" panose="02070309020205020404" pitchFamily="49" charset="0"/>
            </a:endParaRPr>
          </a:p>
        </p:txBody>
      </p:sp>
      <p:sp>
        <p:nvSpPr>
          <p:cNvPr id="7" name="Titre 1">
            <a:extLst>
              <a:ext uri="{FF2B5EF4-FFF2-40B4-BE49-F238E27FC236}">
                <a16:creationId xmlns:a16="http://schemas.microsoft.com/office/drawing/2014/main" id="{9CF83891-84C9-4198-9060-9646A09CC738}"/>
              </a:ext>
            </a:extLst>
          </p:cNvPr>
          <p:cNvSpPr txBox="1">
            <a:spLocks/>
          </p:cNvSpPr>
          <p:nvPr/>
        </p:nvSpPr>
        <p:spPr>
          <a:xfrm>
            <a:off x="3233449" y="136330"/>
            <a:ext cx="5725100" cy="9078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dirty="0">
                <a:solidFill>
                  <a:schemeClr val="accent3">
                    <a:lumMod val="50000"/>
                  </a:schemeClr>
                </a:solidFill>
              </a:rPr>
              <a:t>Forget </a:t>
            </a:r>
            <a:r>
              <a:rPr lang="fr-FR" dirty="0" err="1">
                <a:solidFill>
                  <a:schemeClr val="accent3">
                    <a:lumMod val="50000"/>
                  </a:schemeClr>
                </a:solidFill>
              </a:rPr>
              <a:t>that</a:t>
            </a:r>
            <a:r>
              <a:rPr lang="fr-FR" dirty="0">
                <a:solidFill>
                  <a:schemeClr val="accent3">
                    <a:lumMod val="50000"/>
                  </a:schemeClr>
                </a:solidFill>
              </a:rPr>
              <a:t> data </a:t>
            </a:r>
            <a:r>
              <a:rPr lang="fr-FR" dirty="0" err="1">
                <a:solidFill>
                  <a:schemeClr val="accent3">
                    <a:lumMod val="50000"/>
                  </a:schemeClr>
                </a:solidFill>
              </a:rPr>
              <a:t>is</a:t>
            </a:r>
            <a:r>
              <a:rPr lang="fr-FR" dirty="0">
                <a:solidFill>
                  <a:schemeClr val="accent3">
                    <a:lumMod val="50000"/>
                  </a:schemeClr>
                </a:solidFill>
              </a:rPr>
              <a:t> gold</a:t>
            </a:r>
          </a:p>
        </p:txBody>
      </p:sp>
    </p:spTree>
    <p:extLst>
      <p:ext uri="{BB962C8B-B14F-4D97-AF65-F5344CB8AC3E}">
        <p14:creationId xmlns:p14="http://schemas.microsoft.com/office/powerpoint/2010/main" val="11269751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1CF6D9B3-3938-4C86-ABE0-5A3D1DB90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229139"/>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E9A95C3C-ACD8-4CD7-8B43-50621C8DE122}"/>
              </a:ext>
            </a:extLst>
          </p:cNvPr>
          <p:cNvSpPr txBox="1"/>
          <p:nvPr/>
        </p:nvSpPr>
        <p:spPr>
          <a:xfrm>
            <a:off x="2210014" y="6199683"/>
            <a:ext cx="7771972"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"set table with glass plates and cutlery on a table"</a:t>
            </a:r>
            <a:endParaRPr lang="en-US" b="0" dirty="0">
              <a:solidFill>
                <a:srgbClr val="000000"/>
              </a:solidFill>
              <a:effectLst/>
              <a:latin typeface="Courier New" panose="02070309020205020404" pitchFamily="49" charset="0"/>
            </a:endParaRPr>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628223" y="193402"/>
            <a:ext cx="8935553" cy="885671"/>
          </a:xfrm>
        </p:spPr>
        <p:txBody>
          <a:bodyPr>
            <a:normAutofit/>
          </a:bodyPr>
          <a:lstStyle/>
          <a:p>
            <a:pPr algn="ctr"/>
            <a:r>
              <a:rPr lang="fr-FR" sz="4000" dirty="0">
                <a:solidFill>
                  <a:schemeClr val="accent4">
                    <a:lumMod val="50000"/>
                  </a:schemeClr>
                </a:solidFill>
              </a:rPr>
              <a:t>Do not focus on the </a:t>
            </a:r>
            <a:r>
              <a:rPr lang="fr-FR" sz="4000" dirty="0" err="1">
                <a:solidFill>
                  <a:schemeClr val="accent4">
                    <a:lumMod val="50000"/>
                  </a:schemeClr>
                </a:solidFill>
              </a:rPr>
              <a:t>needs</a:t>
            </a:r>
            <a:endParaRPr lang="fr-FR" sz="4000" dirty="0">
              <a:solidFill>
                <a:schemeClr val="accent4">
                  <a:lumMod val="50000"/>
                </a:schemeClr>
              </a:solidFill>
            </a:endParaRPr>
          </a:p>
        </p:txBody>
      </p:sp>
      <p:sp>
        <p:nvSpPr>
          <p:cNvPr id="5" name="ZoneTexte 4">
            <a:extLst>
              <a:ext uri="{FF2B5EF4-FFF2-40B4-BE49-F238E27FC236}">
                <a16:creationId xmlns:a16="http://schemas.microsoft.com/office/drawing/2014/main" id="{6FC541DA-65CC-411D-9D8A-0F93770139D2}"/>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31472346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6">
            <a:extLst>
              <a:ext uri="{FF2B5EF4-FFF2-40B4-BE49-F238E27FC236}">
                <a16:creationId xmlns:a16="http://schemas.microsoft.com/office/drawing/2014/main" id="{37B63A8E-FCC5-4C5A-B8DB-39BFC18943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9063" y="1658056"/>
            <a:ext cx="4152005" cy="415200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a:extLst>
              <a:ext uri="{FF2B5EF4-FFF2-40B4-BE49-F238E27FC236}">
                <a16:creationId xmlns:a16="http://schemas.microsoft.com/office/drawing/2014/main" id="{0104E958-9D26-4084-BCF7-83F6433798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411" y="1658056"/>
            <a:ext cx="4152005" cy="4152005"/>
          </a:xfrm>
          <a:prstGeom prst="rect">
            <a:avLst/>
          </a:prstGeom>
          <a:noFill/>
          <a:extLst>
            <a:ext uri="{909E8E84-426E-40DD-AFC4-6F175D3DCCD1}">
              <a14:hiddenFill xmlns:a14="http://schemas.microsoft.com/office/drawing/2010/main">
                <a:solidFill>
                  <a:srgbClr val="FFFFFF"/>
                </a:solidFill>
              </a14:hiddenFill>
            </a:ext>
          </a:extLst>
        </p:spPr>
      </p:pic>
      <p:sp>
        <p:nvSpPr>
          <p:cNvPr id="4" name="Ellipse 3">
            <a:extLst>
              <a:ext uri="{FF2B5EF4-FFF2-40B4-BE49-F238E27FC236}">
                <a16:creationId xmlns:a16="http://schemas.microsoft.com/office/drawing/2014/main" id="{7F8B4BC2-9DD1-4543-A926-32CFD4C03744}"/>
              </a:ext>
            </a:extLst>
          </p:cNvPr>
          <p:cNvSpPr/>
          <p:nvPr/>
        </p:nvSpPr>
        <p:spPr>
          <a:xfrm>
            <a:off x="7136720" y="1855255"/>
            <a:ext cx="3969921" cy="381789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err="1"/>
              <a:t>Deep</a:t>
            </a:r>
            <a:r>
              <a:rPr lang="fr-FR" sz="2800" dirty="0"/>
              <a:t> Learning</a:t>
            </a:r>
          </a:p>
        </p:txBody>
      </p:sp>
      <p:sp>
        <p:nvSpPr>
          <p:cNvPr id="6" name="Ellipse 5">
            <a:extLst>
              <a:ext uri="{FF2B5EF4-FFF2-40B4-BE49-F238E27FC236}">
                <a16:creationId xmlns:a16="http://schemas.microsoft.com/office/drawing/2014/main" id="{AEE3A551-EE17-4958-8020-FD47D6CE164D}"/>
              </a:ext>
            </a:extLst>
          </p:cNvPr>
          <p:cNvSpPr/>
          <p:nvPr/>
        </p:nvSpPr>
        <p:spPr>
          <a:xfrm>
            <a:off x="2237346" y="2998656"/>
            <a:ext cx="1724977" cy="1580226"/>
          </a:xfrm>
          <a:prstGeom prst="ellipse">
            <a:avLst/>
          </a:prstGeom>
          <a:solidFill>
            <a:srgbClr val="0070C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Code </a:t>
            </a:r>
            <a:r>
              <a:rPr lang="fr-FR" sz="2000" dirty="0"/>
              <a:t>classique</a:t>
            </a:r>
            <a:endParaRPr lang="fr-FR" sz="2800" dirty="0"/>
          </a:p>
        </p:txBody>
      </p:sp>
      <p:sp>
        <p:nvSpPr>
          <p:cNvPr id="2" name="Flèche : droite 1">
            <a:extLst>
              <a:ext uri="{FF2B5EF4-FFF2-40B4-BE49-F238E27FC236}">
                <a16:creationId xmlns:a16="http://schemas.microsoft.com/office/drawing/2014/main" id="{19C9FFB9-602C-425A-A145-B026D7806654}"/>
              </a:ext>
            </a:extLst>
          </p:cNvPr>
          <p:cNvSpPr/>
          <p:nvPr/>
        </p:nvSpPr>
        <p:spPr>
          <a:xfrm>
            <a:off x="2913155" y="285227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3775644" y="349030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3438334" y="429610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2295628" y="420824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2114120" y="334086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7875688" y="517257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064748" y="304064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8958096" y="172271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0730688" y="271030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0508148" y="480797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3213822" y="210843"/>
            <a:ext cx="5599591" cy="1266671"/>
          </a:xfrm>
        </p:spPr>
        <p:txBody>
          <a:bodyPr>
            <a:normAutofit/>
          </a:bodyPr>
          <a:lstStyle/>
          <a:p>
            <a:pPr algn="ctr"/>
            <a:r>
              <a:rPr lang="fr-FR" sz="4000" dirty="0">
                <a:solidFill>
                  <a:schemeClr val="accent1">
                    <a:lumMod val="75000"/>
                  </a:schemeClr>
                </a:solidFill>
              </a:rPr>
              <a:t>Use </a:t>
            </a:r>
            <a:r>
              <a:rPr lang="fr-FR" sz="4000" dirty="0" err="1">
                <a:solidFill>
                  <a:schemeClr val="accent1">
                    <a:lumMod val="75000"/>
                  </a:schemeClr>
                </a:solidFill>
              </a:rPr>
              <a:t>Deep</a:t>
            </a:r>
            <a:r>
              <a:rPr lang="fr-FR" sz="4000" dirty="0">
                <a:solidFill>
                  <a:schemeClr val="accent1">
                    <a:lumMod val="75000"/>
                  </a:schemeClr>
                </a:solidFill>
              </a:rPr>
              <a:t> Learning </a:t>
            </a:r>
            <a:r>
              <a:rPr lang="fr-FR" sz="4000" dirty="0" err="1">
                <a:solidFill>
                  <a:schemeClr val="accent1">
                    <a:lumMod val="75000"/>
                  </a:schemeClr>
                </a:solidFill>
              </a:rPr>
              <a:t>Everywhere</a:t>
            </a:r>
            <a:endParaRPr lang="fr-FR" sz="4000" dirty="0">
              <a:solidFill>
                <a:schemeClr val="accent1">
                  <a:lumMod val="75000"/>
                </a:schemeClr>
              </a:solidFill>
            </a:endParaRPr>
          </a:p>
        </p:txBody>
      </p:sp>
      <p:sp>
        <p:nvSpPr>
          <p:cNvPr id="16" name="ZoneTexte 15">
            <a:extLst>
              <a:ext uri="{FF2B5EF4-FFF2-40B4-BE49-F238E27FC236}">
                <a16:creationId xmlns:a16="http://schemas.microsoft.com/office/drawing/2014/main" id="{18074341-42B8-40D4-887F-24FCF2C4BFD2}"/>
              </a:ext>
            </a:extLst>
          </p:cNvPr>
          <p:cNvSpPr txBox="1"/>
          <p:nvPr/>
        </p:nvSpPr>
        <p:spPr>
          <a:xfrm>
            <a:off x="938952" y="5940410"/>
            <a:ext cx="3778822"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"bottle of beer with a pig on the label"</a:t>
            </a:r>
            <a:endParaRPr lang="en-US" b="0" dirty="0">
              <a:solidFill>
                <a:srgbClr val="000000"/>
              </a:solidFill>
              <a:effectLst/>
              <a:latin typeface="Courier New" panose="02070309020205020404" pitchFamily="49" charset="0"/>
            </a:endParaRPr>
          </a:p>
        </p:txBody>
      </p:sp>
      <p:sp>
        <p:nvSpPr>
          <p:cNvPr id="17" name="ZoneTexte 16">
            <a:extLst>
              <a:ext uri="{FF2B5EF4-FFF2-40B4-BE49-F238E27FC236}">
                <a16:creationId xmlns:a16="http://schemas.microsoft.com/office/drawing/2014/main" id="{9DECDDCB-D432-4A43-B0AE-73E446C65284}"/>
              </a:ext>
            </a:extLst>
          </p:cNvPr>
          <p:cNvSpPr txBox="1"/>
          <p:nvPr/>
        </p:nvSpPr>
        <p:spPr>
          <a:xfrm>
            <a:off x="7228333" y="5843837"/>
            <a:ext cx="3885655"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a:t>
            </a:r>
            <a:r>
              <a:rPr lang="fr-FR" b="0" dirty="0" err="1">
                <a:solidFill>
                  <a:srgbClr val="A31515"/>
                </a:solidFill>
                <a:effectLst/>
                <a:latin typeface="Courier New" panose="02070309020205020404" pitchFamily="49" charset="0"/>
              </a:rPr>
              <a:t>bottle</a:t>
            </a:r>
            <a:r>
              <a:rPr lang="fr-FR" b="0" dirty="0">
                <a:solidFill>
                  <a:srgbClr val="A31515"/>
                </a:solidFill>
                <a:effectLst/>
                <a:latin typeface="Courier New" panose="02070309020205020404" pitchFamily="49" charset="0"/>
              </a:rPr>
              <a:t> of champagne gold"</a:t>
            </a:r>
            <a:endParaRPr lang="fr-FR" b="0" dirty="0">
              <a:solidFill>
                <a:srgbClr val="000000"/>
              </a:solidFill>
              <a:effectLst/>
              <a:latin typeface="Courier New" panose="02070309020205020404" pitchFamily="49" charset="0"/>
            </a:endParaRPr>
          </a:p>
        </p:txBody>
      </p:sp>
      <p:sp>
        <p:nvSpPr>
          <p:cNvPr id="20" name="ZoneTexte 19">
            <a:extLst>
              <a:ext uri="{FF2B5EF4-FFF2-40B4-BE49-F238E27FC236}">
                <a16:creationId xmlns:a16="http://schemas.microsoft.com/office/drawing/2014/main" id="{EEA38065-4B60-4BFA-8308-14A4724AD803}"/>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26" name="Espace réservé du contenu 2">
            <a:extLst>
              <a:ext uri="{FF2B5EF4-FFF2-40B4-BE49-F238E27FC236}">
                <a16:creationId xmlns:a16="http://schemas.microsoft.com/office/drawing/2014/main" id="{A0A40A95-1D30-4F61-9A03-65587E6B31B5}"/>
              </a:ext>
            </a:extLst>
          </p:cNvPr>
          <p:cNvSpPr>
            <a:spLocks noGrp="1"/>
          </p:cNvSpPr>
          <p:nvPr>
            <p:ph idx="1"/>
          </p:nvPr>
        </p:nvSpPr>
        <p:spPr>
          <a:xfrm>
            <a:off x="0" y="6657976"/>
            <a:ext cx="7553325" cy="200024"/>
          </a:xfrm>
        </p:spPr>
        <p:txBody>
          <a:bodyPr>
            <a:normAutofit fontScale="32500" lnSpcReduction="20000"/>
          </a:bodyPr>
          <a:lstStyle/>
          <a:p>
            <a:endParaRPr lang="fr-FR" dirty="0"/>
          </a:p>
        </p:txBody>
      </p:sp>
    </p:spTree>
    <p:extLst>
      <p:ext uri="{BB962C8B-B14F-4D97-AF65-F5344CB8AC3E}">
        <p14:creationId xmlns:p14="http://schemas.microsoft.com/office/powerpoint/2010/main" val="31214092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3"/>
          <a:stretch>
            <a:fillRect/>
          </a:stretch>
        </p:blipFill>
        <p:spPr>
          <a:xfrm>
            <a:off x="7305974" y="2651840"/>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4"/>
          <a:stretch>
            <a:fillRect/>
          </a:stretch>
        </p:blipFill>
        <p:spPr>
          <a:xfrm>
            <a:off x="9199754" y="3162310"/>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5"/>
          <a:stretch>
            <a:fillRect/>
          </a:stretch>
        </p:blipFill>
        <p:spPr>
          <a:xfrm>
            <a:off x="7305974" y="785250"/>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6"/>
          <a:stretch>
            <a:fillRect/>
          </a:stretch>
        </p:blipFill>
        <p:spPr>
          <a:xfrm>
            <a:off x="9299900" y="847983"/>
            <a:ext cx="1380564" cy="1236152"/>
          </a:xfrm>
          <a:prstGeom prst="rect">
            <a:avLst/>
          </a:prstGeom>
        </p:spPr>
      </p:pic>
      <p:sp>
        <p:nvSpPr>
          <p:cNvPr id="39" name="Arrow: Right 38">
            <a:extLst>
              <a:ext uri="{FF2B5EF4-FFF2-40B4-BE49-F238E27FC236}">
                <a16:creationId xmlns:a16="http://schemas.microsoft.com/office/drawing/2014/main" id="{41929FE0-16E2-431E-956F-915539F08956}"/>
              </a:ext>
            </a:extLst>
          </p:cNvPr>
          <p:cNvSpPr/>
          <p:nvPr/>
        </p:nvSpPr>
        <p:spPr>
          <a:xfrm>
            <a:off x="8472533" y="3410687"/>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8546958" y="1160446"/>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8417694" y="3514611"/>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23" name="TextBox 22">
            <a:extLst>
              <a:ext uri="{FF2B5EF4-FFF2-40B4-BE49-F238E27FC236}">
                <a16:creationId xmlns:a16="http://schemas.microsoft.com/office/drawing/2014/main" id="{A4FE806C-6168-4724-B979-45E8B03B5933}"/>
              </a:ext>
            </a:extLst>
          </p:cNvPr>
          <p:cNvSpPr txBox="1"/>
          <p:nvPr/>
        </p:nvSpPr>
        <p:spPr>
          <a:xfrm>
            <a:off x="8501083" y="1300230"/>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pic>
        <p:nvPicPr>
          <p:cNvPr id="87" name="Picture 5">
            <a:extLst>
              <a:ext uri="{FF2B5EF4-FFF2-40B4-BE49-F238E27FC236}">
                <a16:creationId xmlns:a16="http://schemas.microsoft.com/office/drawing/2014/main" id="{0EF90056-1070-4209-AD6D-AE9F40EAAB60}"/>
              </a:ext>
            </a:extLst>
          </p:cNvPr>
          <p:cNvPicPr>
            <a:picLocks noChangeAspect="1"/>
          </p:cNvPicPr>
          <p:nvPr/>
        </p:nvPicPr>
        <p:blipFill>
          <a:blip r:embed="rId3"/>
          <a:stretch>
            <a:fillRect/>
          </a:stretch>
        </p:blipFill>
        <p:spPr>
          <a:xfrm>
            <a:off x="561486" y="2610926"/>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6" name="Picture 9">
            <a:extLst>
              <a:ext uri="{FF2B5EF4-FFF2-40B4-BE49-F238E27FC236}">
                <a16:creationId xmlns:a16="http://schemas.microsoft.com/office/drawing/2014/main" id="{90C0F143-259C-4ACE-B81C-3364C568F062}"/>
              </a:ext>
            </a:extLst>
          </p:cNvPr>
          <p:cNvPicPr>
            <a:picLocks noChangeAspect="1"/>
          </p:cNvPicPr>
          <p:nvPr/>
        </p:nvPicPr>
        <p:blipFill>
          <a:blip r:embed="rId7"/>
          <a:stretch>
            <a:fillRect/>
          </a:stretch>
        </p:blipFill>
        <p:spPr>
          <a:xfrm>
            <a:off x="2274798" y="3058181"/>
            <a:ext cx="1613648" cy="11124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7" name="Picture 10">
            <a:extLst>
              <a:ext uri="{FF2B5EF4-FFF2-40B4-BE49-F238E27FC236}">
                <a16:creationId xmlns:a16="http://schemas.microsoft.com/office/drawing/2014/main" id="{76F87991-01F3-4477-AE11-19CB864B9E57}"/>
              </a:ext>
            </a:extLst>
          </p:cNvPr>
          <p:cNvPicPr>
            <a:picLocks noChangeAspect="1"/>
          </p:cNvPicPr>
          <p:nvPr/>
        </p:nvPicPr>
        <p:blipFill>
          <a:blip r:embed="rId4"/>
          <a:stretch>
            <a:fillRect/>
          </a:stretch>
        </p:blipFill>
        <p:spPr>
          <a:xfrm>
            <a:off x="4163043" y="311721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8" name="Picture 3">
            <a:extLst>
              <a:ext uri="{FF2B5EF4-FFF2-40B4-BE49-F238E27FC236}">
                <a16:creationId xmlns:a16="http://schemas.microsoft.com/office/drawing/2014/main" id="{B46A0C3B-5E50-4EF4-9644-9538504A7E99}"/>
              </a:ext>
            </a:extLst>
          </p:cNvPr>
          <p:cNvPicPr>
            <a:picLocks noChangeAspect="1"/>
          </p:cNvPicPr>
          <p:nvPr/>
        </p:nvPicPr>
        <p:blipFill>
          <a:blip r:embed="rId5"/>
          <a:stretch>
            <a:fillRect/>
          </a:stretch>
        </p:blipFill>
        <p:spPr>
          <a:xfrm>
            <a:off x="561486" y="767174"/>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9" name="Picture 5">
            <a:extLst>
              <a:ext uri="{FF2B5EF4-FFF2-40B4-BE49-F238E27FC236}">
                <a16:creationId xmlns:a16="http://schemas.microsoft.com/office/drawing/2014/main" id="{1C67261B-9369-4068-AE6D-AAD59E351A9C}"/>
              </a:ext>
            </a:extLst>
          </p:cNvPr>
          <p:cNvPicPr>
            <a:picLocks noChangeAspect="1"/>
          </p:cNvPicPr>
          <p:nvPr/>
        </p:nvPicPr>
        <p:blipFill>
          <a:blip r:embed="rId6"/>
          <a:stretch>
            <a:fillRect/>
          </a:stretch>
        </p:blipFill>
        <p:spPr>
          <a:xfrm>
            <a:off x="4039793" y="829925"/>
            <a:ext cx="1380564" cy="1236152"/>
          </a:xfrm>
          <a:prstGeom prst="rect">
            <a:avLst/>
          </a:prstGeom>
        </p:spPr>
      </p:pic>
      <p:pic>
        <p:nvPicPr>
          <p:cNvPr id="100" name="Picture 3">
            <a:extLst>
              <a:ext uri="{FF2B5EF4-FFF2-40B4-BE49-F238E27FC236}">
                <a16:creationId xmlns:a16="http://schemas.microsoft.com/office/drawing/2014/main" id="{37B07B3F-4C23-4C1B-952B-0C3365812041}"/>
              </a:ext>
            </a:extLst>
          </p:cNvPr>
          <p:cNvPicPr>
            <a:picLocks noChangeAspect="1"/>
          </p:cNvPicPr>
          <p:nvPr/>
        </p:nvPicPr>
        <p:blipFill>
          <a:blip r:embed="rId5"/>
          <a:stretch>
            <a:fillRect/>
          </a:stretch>
        </p:blipFill>
        <p:spPr>
          <a:xfrm>
            <a:off x="2354428" y="767172"/>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1" name="Arrow: Right 36">
            <a:extLst>
              <a:ext uri="{FF2B5EF4-FFF2-40B4-BE49-F238E27FC236}">
                <a16:creationId xmlns:a16="http://schemas.microsoft.com/office/drawing/2014/main" id="{6C616D42-2DA7-4DED-8392-C128289F55D5}"/>
              </a:ext>
            </a:extLst>
          </p:cNvPr>
          <p:cNvSpPr/>
          <p:nvPr/>
        </p:nvSpPr>
        <p:spPr>
          <a:xfrm>
            <a:off x="3685057" y="116029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Arrow: Right 38">
            <a:extLst>
              <a:ext uri="{FF2B5EF4-FFF2-40B4-BE49-F238E27FC236}">
                <a16:creationId xmlns:a16="http://schemas.microsoft.com/office/drawing/2014/main" id="{738FDD50-3587-4B82-8568-4523CAE5B4FE}"/>
              </a:ext>
            </a:extLst>
          </p:cNvPr>
          <p:cNvSpPr/>
          <p:nvPr/>
        </p:nvSpPr>
        <p:spPr>
          <a:xfrm>
            <a:off x="1728045" y="3369773"/>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Arrow: Right 39">
            <a:extLst>
              <a:ext uri="{FF2B5EF4-FFF2-40B4-BE49-F238E27FC236}">
                <a16:creationId xmlns:a16="http://schemas.microsoft.com/office/drawing/2014/main" id="{F8F05EF4-536E-4D3F-8A9A-89A9A88FAD79}"/>
              </a:ext>
            </a:extLst>
          </p:cNvPr>
          <p:cNvSpPr/>
          <p:nvPr/>
        </p:nvSpPr>
        <p:spPr>
          <a:xfrm>
            <a:off x="3736138" y="336977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Arrow: Right 35">
            <a:extLst>
              <a:ext uri="{FF2B5EF4-FFF2-40B4-BE49-F238E27FC236}">
                <a16:creationId xmlns:a16="http://schemas.microsoft.com/office/drawing/2014/main" id="{9B3DEC25-8292-4C68-87F3-64C4557D1CCE}"/>
              </a:ext>
            </a:extLst>
          </p:cNvPr>
          <p:cNvSpPr/>
          <p:nvPr/>
        </p:nvSpPr>
        <p:spPr>
          <a:xfrm>
            <a:off x="1802470" y="1142370"/>
            <a:ext cx="716055" cy="503704"/>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42">
            <a:extLst>
              <a:ext uri="{FF2B5EF4-FFF2-40B4-BE49-F238E27FC236}">
                <a16:creationId xmlns:a16="http://schemas.microsoft.com/office/drawing/2014/main" id="{0BA9F4B8-6FA8-4857-93EA-6DEDA9EBA211}"/>
              </a:ext>
            </a:extLst>
          </p:cNvPr>
          <p:cNvSpPr txBox="1"/>
          <p:nvPr/>
        </p:nvSpPr>
        <p:spPr>
          <a:xfrm>
            <a:off x="1673206" y="3473697"/>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106" name="TextBox 43">
            <a:extLst>
              <a:ext uri="{FF2B5EF4-FFF2-40B4-BE49-F238E27FC236}">
                <a16:creationId xmlns:a16="http://schemas.microsoft.com/office/drawing/2014/main" id="{082C671F-67D0-4E3E-9CB6-F032B592B948}"/>
              </a:ext>
            </a:extLst>
          </p:cNvPr>
          <p:cNvSpPr txBox="1"/>
          <p:nvPr/>
        </p:nvSpPr>
        <p:spPr>
          <a:xfrm>
            <a:off x="3683540" y="3491627"/>
            <a:ext cx="70765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sp>
        <p:nvSpPr>
          <p:cNvPr id="107" name="TextBox 22">
            <a:extLst>
              <a:ext uri="{FF2B5EF4-FFF2-40B4-BE49-F238E27FC236}">
                <a16:creationId xmlns:a16="http://schemas.microsoft.com/office/drawing/2014/main" id="{DBEF1AC9-EB4F-4DD6-9849-DD1FAAF50587}"/>
              </a:ext>
            </a:extLst>
          </p:cNvPr>
          <p:cNvSpPr txBox="1"/>
          <p:nvPr/>
        </p:nvSpPr>
        <p:spPr>
          <a:xfrm>
            <a:off x="1756595" y="128215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endParaRPr lang="en-US" sz="1000" dirty="0">
              <a:solidFill>
                <a:schemeClr val="bg1"/>
              </a:solidFill>
            </a:endParaRPr>
          </a:p>
        </p:txBody>
      </p:sp>
      <p:sp>
        <p:nvSpPr>
          <p:cNvPr id="108" name="TextBox 23">
            <a:extLst>
              <a:ext uri="{FF2B5EF4-FFF2-40B4-BE49-F238E27FC236}">
                <a16:creationId xmlns:a16="http://schemas.microsoft.com/office/drawing/2014/main" id="{091D8619-CB63-4152-94AB-CFEFD6C143DB}"/>
              </a:ext>
            </a:extLst>
          </p:cNvPr>
          <p:cNvSpPr txBox="1"/>
          <p:nvPr/>
        </p:nvSpPr>
        <p:spPr>
          <a:xfrm>
            <a:off x="3632458" y="1273189"/>
            <a:ext cx="16668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114" name="Picture 4">
            <a:extLst>
              <a:ext uri="{FF2B5EF4-FFF2-40B4-BE49-F238E27FC236}">
                <a16:creationId xmlns:a16="http://schemas.microsoft.com/office/drawing/2014/main" id="{A55C0BE4-8CCD-445C-8406-565F89B226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930884" y="5451967"/>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5" name="Picture 4">
            <a:extLst>
              <a:ext uri="{FF2B5EF4-FFF2-40B4-BE49-F238E27FC236}">
                <a16:creationId xmlns:a16="http://schemas.microsoft.com/office/drawing/2014/main" id="{1962EAF2-BFC1-444C-BF8B-FB811FAC02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21032" y="5517850"/>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6" name="Arrow: Right 38">
            <a:extLst>
              <a:ext uri="{FF2B5EF4-FFF2-40B4-BE49-F238E27FC236}">
                <a16:creationId xmlns:a16="http://schemas.microsoft.com/office/drawing/2014/main" id="{50D2DF1E-A227-4572-BD04-AA79723A8DF1}"/>
              </a:ext>
            </a:extLst>
          </p:cNvPr>
          <p:cNvSpPr/>
          <p:nvPr/>
        </p:nvSpPr>
        <p:spPr>
          <a:xfrm>
            <a:off x="1849890" y="5543174"/>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extBox 42">
            <a:extLst>
              <a:ext uri="{FF2B5EF4-FFF2-40B4-BE49-F238E27FC236}">
                <a16:creationId xmlns:a16="http://schemas.microsoft.com/office/drawing/2014/main" id="{3183B6F9-6C80-4145-A488-48A72003C684}"/>
              </a:ext>
            </a:extLst>
          </p:cNvPr>
          <p:cNvSpPr txBox="1"/>
          <p:nvPr/>
        </p:nvSpPr>
        <p:spPr>
          <a:xfrm>
            <a:off x="1795051" y="564709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Orientation</a:t>
            </a:r>
          </a:p>
        </p:txBody>
      </p:sp>
      <p:pic>
        <p:nvPicPr>
          <p:cNvPr id="118" name="Picture 4">
            <a:extLst>
              <a:ext uri="{FF2B5EF4-FFF2-40B4-BE49-F238E27FC236}">
                <a16:creationId xmlns:a16="http://schemas.microsoft.com/office/drawing/2014/main" id="{83D4E3F0-C89C-40C4-9254-0F11182FD3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7729138" y="5442255"/>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9" name="Picture 4">
            <a:extLst>
              <a:ext uri="{FF2B5EF4-FFF2-40B4-BE49-F238E27FC236}">
                <a16:creationId xmlns:a16="http://schemas.microsoft.com/office/drawing/2014/main" id="{A7887B3F-B3F1-4E85-8BA4-CCCB4F81DBA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19286" y="5508138"/>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0" name="Arrow: Right 38">
            <a:extLst>
              <a:ext uri="{FF2B5EF4-FFF2-40B4-BE49-F238E27FC236}">
                <a16:creationId xmlns:a16="http://schemas.microsoft.com/office/drawing/2014/main" id="{7DAF0A15-00B1-474F-886E-ED5EF8327E6C}"/>
              </a:ext>
            </a:extLst>
          </p:cNvPr>
          <p:cNvSpPr/>
          <p:nvPr/>
        </p:nvSpPr>
        <p:spPr>
          <a:xfrm>
            <a:off x="8497224" y="5533462"/>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42">
            <a:extLst>
              <a:ext uri="{FF2B5EF4-FFF2-40B4-BE49-F238E27FC236}">
                <a16:creationId xmlns:a16="http://schemas.microsoft.com/office/drawing/2014/main" id="{F97D59E5-DECE-49C8-AADA-80D1968C4612}"/>
              </a:ext>
            </a:extLst>
          </p:cNvPr>
          <p:cNvSpPr txBox="1"/>
          <p:nvPr/>
        </p:nvSpPr>
        <p:spPr>
          <a:xfrm>
            <a:off x="8442385" y="5637386"/>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122" name="ZoneTexte 121">
            <a:extLst>
              <a:ext uri="{FF2B5EF4-FFF2-40B4-BE49-F238E27FC236}">
                <a16:creationId xmlns:a16="http://schemas.microsoft.com/office/drawing/2014/main" id="{C9610588-BA8D-4EA0-97A7-B9656FD3FCE9}"/>
              </a:ext>
            </a:extLst>
          </p:cNvPr>
          <p:cNvSpPr txBox="1"/>
          <p:nvPr/>
        </p:nvSpPr>
        <p:spPr>
          <a:xfrm>
            <a:off x="1690375" y="941692"/>
            <a:ext cx="716054"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1" kern="1200" dirty="0">
                <a:effectLst/>
                <a:highlight>
                  <a:srgbClr val="FFFF00"/>
                </a:highlight>
                <a:latin typeface="+mn-lt"/>
                <a:ea typeface="+mn-ea"/>
                <a:cs typeface="+mn-cs"/>
              </a:rPr>
              <a:t>4 Go</a:t>
            </a:r>
            <a:endParaRPr lang="fr-FR" sz="1800" b="1" u="none" strike="noStrike" kern="1200" dirty="0">
              <a:effectLst/>
              <a:highlight>
                <a:srgbClr val="FFFF00"/>
              </a:highlight>
              <a:latin typeface="+mn-lt"/>
              <a:ea typeface="+mn-ea"/>
              <a:cs typeface="+mn-cs"/>
            </a:endParaRPr>
          </a:p>
        </p:txBody>
      </p:sp>
      <p:sp>
        <p:nvSpPr>
          <p:cNvPr id="123" name="ZoneTexte 122">
            <a:extLst>
              <a:ext uri="{FF2B5EF4-FFF2-40B4-BE49-F238E27FC236}">
                <a16:creationId xmlns:a16="http://schemas.microsoft.com/office/drawing/2014/main" id="{6EB72C26-B486-4C8A-A556-6CED1337E933}"/>
              </a:ext>
            </a:extLst>
          </p:cNvPr>
          <p:cNvSpPr txBox="1"/>
          <p:nvPr/>
        </p:nvSpPr>
        <p:spPr>
          <a:xfrm>
            <a:off x="3306719" y="954507"/>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FFFF00"/>
                </a:highlight>
              </a:rPr>
              <a:t>5,5 </a:t>
            </a:r>
            <a:r>
              <a:rPr lang="fr-FR" sz="1800" b="1" kern="1200" dirty="0">
                <a:effectLst/>
                <a:highlight>
                  <a:srgbClr val="FFFF00"/>
                </a:highlight>
                <a:latin typeface="+mn-lt"/>
                <a:ea typeface="+mn-ea"/>
                <a:cs typeface="+mn-cs"/>
              </a:rPr>
              <a:t>Go</a:t>
            </a:r>
            <a:endParaRPr lang="fr-FR" sz="1800" b="1" u="none" strike="noStrike" kern="1200" dirty="0">
              <a:effectLst/>
              <a:highlight>
                <a:srgbClr val="FFFF00"/>
              </a:highlight>
              <a:latin typeface="+mn-lt"/>
              <a:ea typeface="+mn-ea"/>
              <a:cs typeface="+mn-cs"/>
            </a:endParaRPr>
          </a:p>
        </p:txBody>
      </p:sp>
      <p:sp>
        <p:nvSpPr>
          <p:cNvPr id="124" name="ZoneTexte 123">
            <a:extLst>
              <a:ext uri="{FF2B5EF4-FFF2-40B4-BE49-F238E27FC236}">
                <a16:creationId xmlns:a16="http://schemas.microsoft.com/office/drawing/2014/main" id="{0794CDE2-CBE8-462D-96D5-5FAFBD9D4436}"/>
              </a:ext>
            </a:extLst>
          </p:cNvPr>
          <p:cNvSpPr txBox="1"/>
          <p:nvPr/>
        </p:nvSpPr>
        <p:spPr>
          <a:xfrm>
            <a:off x="1594149" y="3165075"/>
            <a:ext cx="716054"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1" kern="1200" dirty="0">
                <a:effectLst/>
                <a:highlight>
                  <a:srgbClr val="FFFF00"/>
                </a:highlight>
                <a:latin typeface="+mn-lt"/>
                <a:ea typeface="+mn-ea"/>
                <a:cs typeface="+mn-cs"/>
              </a:rPr>
              <a:t>4 Go</a:t>
            </a:r>
            <a:endParaRPr lang="fr-FR" sz="1800" b="1" u="none" strike="noStrike" kern="1200" dirty="0">
              <a:effectLst/>
              <a:highlight>
                <a:srgbClr val="FFFF00"/>
              </a:highlight>
              <a:latin typeface="+mn-lt"/>
              <a:ea typeface="+mn-ea"/>
              <a:cs typeface="+mn-cs"/>
            </a:endParaRPr>
          </a:p>
        </p:txBody>
      </p:sp>
      <p:sp>
        <p:nvSpPr>
          <p:cNvPr id="125" name="ZoneTexte 124">
            <a:extLst>
              <a:ext uri="{FF2B5EF4-FFF2-40B4-BE49-F238E27FC236}">
                <a16:creationId xmlns:a16="http://schemas.microsoft.com/office/drawing/2014/main" id="{75E1DB15-6AA4-41D3-8276-50D3EAC7509C}"/>
              </a:ext>
            </a:extLst>
          </p:cNvPr>
          <p:cNvSpPr txBox="1"/>
          <p:nvPr/>
        </p:nvSpPr>
        <p:spPr>
          <a:xfrm>
            <a:off x="3373306" y="3160095"/>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FFFF00"/>
                </a:highlight>
              </a:rPr>
              <a:t>5,5 </a:t>
            </a:r>
            <a:r>
              <a:rPr lang="fr-FR" sz="1800" b="1" kern="1200" dirty="0">
                <a:effectLst/>
                <a:highlight>
                  <a:srgbClr val="FFFF00"/>
                </a:highlight>
                <a:latin typeface="+mn-lt"/>
                <a:ea typeface="+mn-ea"/>
                <a:cs typeface="+mn-cs"/>
              </a:rPr>
              <a:t>Go</a:t>
            </a:r>
            <a:endParaRPr lang="fr-FR" sz="1800" b="1" u="none" strike="noStrike" kern="1200" dirty="0">
              <a:effectLst/>
              <a:highlight>
                <a:srgbClr val="FFFF00"/>
              </a:highlight>
              <a:latin typeface="+mn-lt"/>
              <a:ea typeface="+mn-ea"/>
              <a:cs typeface="+mn-cs"/>
            </a:endParaRPr>
          </a:p>
        </p:txBody>
      </p:sp>
      <p:sp>
        <p:nvSpPr>
          <p:cNvPr id="126" name="ZoneTexte 125">
            <a:extLst>
              <a:ext uri="{FF2B5EF4-FFF2-40B4-BE49-F238E27FC236}">
                <a16:creationId xmlns:a16="http://schemas.microsoft.com/office/drawing/2014/main" id="{D8BE20FA-8D31-4ADB-9A0D-57EA4F6039EF}"/>
              </a:ext>
            </a:extLst>
          </p:cNvPr>
          <p:cNvSpPr txBox="1"/>
          <p:nvPr/>
        </p:nvSpPr>
        <p:spPr>
          <a:xfrm>
            <a:off x="1591522" y="5328169"/>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FFFF00"/>
                </a:highlight>
              </a:rPr>
              <a:t>5,5 </a:t>
            </a:r>
            <a:r>
              <a:rPr lang="fr-FR" sz="1800" b="1" kern="1200" dirty="0">
                <a:effectLst/>
                <a:highlight>
                  <a:srgbClr val="FFFF00"/>
                </a:highlight>
                <a:latin typeface="+mn-lt"/>
                <a:ea typeface="+mn-ea"/>
                <a:cs typeface="+mn-cs"/>
              </a:rPr>
              <a:t>Go</a:t>
            </a:r>
            <a:endParaRPr lang="fr-FR" sz="1800" b="1" u="none" strike="noStrike" kern="1200" dirty="0">
              <a:effectLst/>
              <a:highlight>
                <a:srgbClr val="FFFF00"/>
              </a:highlight>
              <a:latin typeface="+mn-lt"/>
              <a:ea typeface="+mn-ea"/>
              <a:cs typeface="+mn-cs"/>
            </a:endParaRPr>
          </a:p>
        </p:txBody>
      </p:sp>
      <p:sp>
        <p:nvSpPr>
          <p:cNvPr id="127" name="ZoneTexte 126">
            <a:extLst>
              <a:ext uri="{FF2B5EF4-FFF2-40B4-BE49-F238E27FC236}">
                <a16:creationId xmlns:a16="http://schemas.microsoft.com/office/drawing/2014/main" id="{ED33E01D-6ED0-46A2-AF65-8BCCC07A7243}"/>
              </a:ext>
            </a:extLst>
          </p:cNvPr>
          <p:cNvSpPr txBox="1"/>
          <p:nvPr/>
        </p:nvSpPr>
        <p:spPr>
          <a:xfrm>
            <a:off x="1803154" y="1470635"/>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1 s</a:t>
            </a:r>
            <a:endParaRPr lang="fr-FR" sz="1800" b="1" u="none" strike="noStrike" kern="1200" dirty="0">
              <a:effectLst/>
              <a:highlight>
                <a:srgbClr val="00FF00"/>
              </a:highlight>
              <a:latin typeface="+mn-lt"/>
              <a:ea typeface="+mn-ea"/>
              <a:cs typeface="+mn-cs"/>
            </a:endParaRPr>
          </a:p>
        </p:txBody>
      </p:sp>
      <p:sp>
        <p:nvSpPr>
          <p:cNvPr id="129" name="ZoneTexte 128">
            <a:extLst>
              <a:ext uri="{FF2B5EF4-FFF2-40B4-BE49-F238E27FC236}">
                <a16:creationId xmlns:a16="http://schemas.microsoft.com/office/drawing/2014/main" id="{4190D01E-8BD5-43B9-93D8-53D7BCA1E146}"/>
              </a:ext>
            </a:extLst>
          </p:cNvPr>
          <p:cNvSpPr txBox="1"/>
          <p:nvPr/>
        </p:nvSpPr>
        <p:spPr>
          <a:xfrm>
            <a:off x="1768831" y="3707924"/>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1 s</a:t>
            </a:r>
            <a:endParaRPr lang="fr-FR" sz="1800" b="1" u="none" strike="noStrike" kern="1200" dirty="0">
              <a:effectLst/>
              <a:highlight>
                <a:srgbClr val="00FF00"/>
              </a:highlight>
              <a:latin typeface="+mn-lt"/>
              <a:ea typeface="+mn-ea"/>
              <a:cs typeface="+mn-cs"/>
            </a:endParaRPr>
          </a:p>
        </p:txBody>
      </p:sp>
      <p:sp>
        <p:nvSpPr>
          <p:cNvPr id="130" name="ZoneTexte 129">
            <a:extLst>
              <a:ext uri="{FF2B5EF4-FFF2-40B4-BE49-F238E27FC236}">
                <a16:creationId xmlns:a16="http://schemas.microsoft.com/office/drawing/2014/main" id="{6823D69B-4A47-4544-9EB3-BB80054C7CB2}"/>
              </a:ext>
            </a:extLst>
          </p:cNvPr>
          <p:cNvSpPr txBox="1"/>
          <p:nvPr/>
        </p:nvSpPr>
        <p:spPr>
          <a:xfrm>
            <a:off x="1888727" y="5912506"/>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1 s</a:t>
            </a:r>
            <a:endParaRPr lang="fr-FR" sz="1800" b="1" u="none" strike="noStrike" kern="1200" dirty="0">
              <a:effectLst/>
              <a:highlight>
                <a:srgbClr val="00FF00"/>
              </a:highlight>
              <a:latin typeface="+mn-lt"/>
              <a:ea typeface="+mn-ea"/>
              <a:cs typeface="+mn-cs"/>
            </a:endParaRPr>
          </a:p>
        </p:txBody>
      </p:sp>
      <p:sp>
        <p:nvSpPr>
          <p:cNvPr id="131" name="ZoneTexte 130">
            <a:extLst>
              <a:ext uri="{FF2B5EF4-FFF2-40B4-BE49-F238E27FC236}">
                <a16:creationId xmlns:a16="http://schemas.microsoft.com/office/drawing/2014/main" id="{535EC6A8-C805-4572-B4EE-EFAFE724D34F}"/>
              </a:ext>
            </a:extLst>
          </p:cNvPr>
          <p:cNvSpPr txBox="1"/>
          <p:nvPr/>
        </p:nvSpPr>
        <p:spPr>
          <a:xfrm>
            <a:off x="3668986" y="3707924"/>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3 s</a:t>
            </a:r>
            <a:endParaRPr lang="fr-FR" sz="1800" b="1" u="none" strike="noStrike" kern="1200" dirty="0">
              <a:effectLst/>
              <a:highlight>
                <a:srgbClr val="00FF00"/>
              </a:highlight>
              <a:latin typeface="+mn-lt"/>
              <a:ea typeface="+mn-ea"/>
              <a:cs typeface="+mn-cs"/>
            </a:endParaRPr>
          </a:p>
        </p:txBody>
      </p:sp>
      <p:sp>
        <p:nvSpPr>
          <p:cNvPr id="132" name="ZoneTexte 131">
            <a:extLst>
              <a:ext uri="{FF2B5EF4-FFF2-40B4-BE49-F238E27FC236}">
                <a16:creationId xmlns:a16="http://schemas.microsoft.com/office/drawing/2014/main" id="{5347C6AE-0A74-4F8D-B554-46E549620A36}"/>
              </a:ext>
            </a:extLst>
          </p:cNvPr>
          <p:cNvSpPr txBox="1"/>
          <p:nvPr/>
        </p:nvSpPr>
        <p:spPr>
          <a:xfrm>
            <a:off x="3632458" y="1563322"/>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3 s</a:t>
            </a:r>
            <a:endParaRPr lang="fr-FR" sz="1800" b="1" u="none" strike="noStrike" kern="1200" dirty="0">
              <a:effectLst/>
              <a:highlight>
                <a:srgbClr val="00FF00"/>
              </a:highlight>
              <a:latin typeface="+mn-lt"/>
              <a:ea typeface="+mn-ea"/>
              <a:cs typeface="+mn-cs"/>
            </a:endParaRPr>
          </a:p>
        </p:txBody>
      </p:sp>
      <p:sp>
        <p:nvSpPr>
          <p:cNvPr id="133" name="ZoneTexte 132">
            <a:extLst>
              <a:ext uri="{FF2B5EF4-FFF2-40B4-BE49-F238E27FC236}">
                <a16:creationId xmlns:a16="http://schemas.microsoft.com/office/drawing/2014/main" id="{216450E7-390C-496B-B093-46F471F3A953}"/>
              </a:ext>
            </a:extLst>
          </p:cNvPr>
          <p:cNvSpPr txBox="1"/>
          <p:nvPr/>
        </p:nvSpPr>
        <p:spPr>
          <a:xfrm>
            <a:off x="8249425" y="918236"/>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FFFF00"/>
                </a:highlight>
              </a:rPr>
              <a:t>512 Mo</a:t>
            </a:r>
            <a:endParaRPr lang="fr-FR" sz="1800" b="1" u="none" strike="noStrike" kern="1200" dirty="0">
              <a:effectLst/>
              <a:highlight>
                <a:srgbClr val="FFFF00"/>
              </a:highlight>
              <a:latin typeface="+mn-lt"/>
              <a:ea typeface="+mn-ea"/>
              <a:cs typeface="+mn-cs"/>
            </a:endParaRPr>
          </a:p>
        </p:txBody>
      </p:sp>
      <p:sp>
        <p:nvSpPr>
          <p:cNvPr id="134" name="ZoneTexte 133">
            <a:extLst>
              <a:ext uri="{FF2B5EF4-FFF2-40B4-BE49-F238E27FC236}">
                <a16:creationId xmlns:a16="http://schemas.microsoft.com/office/drawing/2014/main" id="{E3B163C9-BD51-42B6-B19B-5C50EC51D43D}"/>
              </a:ext>
            </a:extLst>
          </p:cNvPr>
          <p:cNvSpPr txBox="1"/>
          <p:nvPr/>
        </p:nvSpPr>
        <p:spPr>
          <a:xfrm>
            <a:off x="8194942" y="3186513"/>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FFFF00"/>
                </a:highlight>
              </a:rPr>
              <a:t>512 Mo</a:t>
            </a:r>
            <a:endParaRPr lang="fr-FR" sz="1800" b="1" u="none" strike="noStrike" kern="1200" dirty="0">
              <a:effectLst/>
              <a:highlight>
                <a:srgbClr val="FFFF00"/>
              </a:highlight>
              <a:latin typeface="+mn-lt"/>
              <a:ea typeface="+mn-ea"/>
              <a:cs typeface="+mn-cs"/>
            </a:endParaRPr>
          </a:p>
        </p:txBody>
      </p:sp>
      <p:sp>
        <p:nvSpPr>
          <p:cNvPr id="135" name="ZoneTexte 134">
            <a:extLst>
              <a:ext uri="{FF2B5EF4-FFF2-40B4-BE49-F238E27FC236}">
                <a16:creationId xmlns:a16="http://schemas.microsoft.com/office/drawing/2014/main" id="{9B62C4CA-A6BF-461B-9772-78DB0C82DEBD}"/>
              </a:ext>
            </a:extLst>
          </p:cNvPr>
          <p:cNvSpPr txBox="1"/>
          <p:nvPr/>
        </p:nvSpPr>
        <p:spPr>
          <a:xfrm>
            <a:off x="8248453" y="5322157"/>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FFFF00"/>
                </a:highlight>
              </a:rPr>
              <a:t>512 Mo</a:t>
            </a:r>
            <a:endParaRPr lang="fr-FR" sz="1800" b="1" u="none" strike="noStrike" kern="1200" dirty="0">
              <a:effectLst/>
              <a:highlight>
                <a:srgbClr val="FFFF00"/>
              </a:highlight>
              <a:latin typeface="+mn-lt"/>
              <a:ea typeface="+mn-ea"/>
              <a:cs typeface="+mn-cs"/>
            </a:endParaRPr>
          </a:p>
        </p:txBody>
      </p:sp>
      <p:sp>
        <p:nvSpPr>
          <p:cNvPr id="137" name="ZoneTexte 136">
            <a:extLst>
              <a:ext uri="{FF2B5EF4-FFF2-40B4-BE49-F238E27FC236}">
                <a16:creationId xmlns:a16="http://schemas.microsoft.com/office/drawing/2014/main" id="{838D4116-FA89-485F-A31A-F82C788CC60D}"/>
              </a:ext>
            </a:extLst>
          </p:cNvPr>
          <p:cNvSpPr txBox="1"/>
          <p:nvPr/>
        </p:nvSpPr>
        <p:spPr>
          <a:xfrm>
            <a:off x="8477839" y="1558619"/>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0,5 s</a:t>
            </a:r>
            <a:endParaRPr lang="fr-FR" sz="1800" b="1" u="none" strike="noStrike" kern="1200" dirty="0">
              <a:effectLst/>
              <a:highlight>
                <a:srgbClr val="00FF00"/>
              </a:highlight>
              <a:latin typeface="+mn-lt"/>
              <a:ea typeface="+mn-ea"/>
              <a:cs typeface="+mn-cs"/>
            </a:endParaRPr>
          </a:p>
        </p:txBody>
      </p:sp>
      <p:sp>
        <p:nvSpPr>
          <p:cNvPr id="138" name="ZoneTexte 137">
            <a:extLst>
              <a:ext uri="{FF2B5EF4-FFF2-40B4-BE49-F238E27FC236}">
                <a16:creationId xmlns:a16="http://schemas.microsoft.com/office/drawing/2014/main" id="{C14FD55F-F108-4E59-8EAF-A77AB2643DDF}"/>
              </a:ext>
            </a:extLst>
          </p:cNvPr>
          <p:cNvSpPr txBox="1"/>
          <p:nvPr/>
        </p:nvSpPr>
        <p:spPr>
          <a:xfrm>
            <a:off x="8420888" y="3744627"/>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0,5 s</a:t>
            </a:r>
            <a:endParaRPr lang="fr-FR" sz="1800" b="1" u="none" strike="noStrike" kern="1200" dirty="0">
              <a:effectLst/>
              <a:highlight>
                <a:srgbClr val="00FF00"/>
              </a:highlight>
              <a:latin typeface="+mn-lt"/>
              <a:ea typeface="+mn-ea"/>
              <a:cs typeface="+mn-cs"/>
            </a:endParaRPr>
          </a:p>
        </p:txBody>
      </p:sp>
      <p:sp>
        <p:nvSpPr>
          <p:cNvPr id="139" name="ZoneTexte 138">
            <a:extLst>
              <a:ext uri="{FF2B5EF4-FFF2-40B4-BE49-F238E27FC236}">
                <a16:creationId xmlns:a16="http://schemas.microsoft.com/office/drawing/2014/main" id="{A76DDD66-AEB9-4033-9EBE-BD88DE2E6DF0}"/>
              </a:ext>
            </a:extLst>
          </p:cNvPr>
          <p:cNvSpPr txBox="1"/>
          <p:nvPr/>
        </p:nvSpPr>
        <p:spPr>
          <a:xfrm>
            <a:off x="8477892" y="5859501"/>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0,5 s</a:t>
            </a:r>
            <a:endParaRPr lang="fr-FR" sz="1800" b="1" u="none" strike="noStrike" kern="1200" dirty="0">
              <a:effectLst/>
              <a:highlight>
                <a:srgbClr val="00FF00"/>
              </a:highlight>
              <a:latin typeface="+mn-lt"/>
              <a:ea typeface="+mn-ea"/>
              <a:cs typeface="+mn-cs"/>
            </a:endParaRPr>
          </a:p>
        </p:txBody>
      </p:sp>
      <p:sp>
        <p:nvSpPr>
          <p:cNvPr id="141" name="Titre 1">
            <a:extLst>
              <a:ext uri="{FF2B5EF4-FFF2-40B4-BE49-F238E27FC236}">
                <a16:creationId xmlns:a16="http://schemas.microsoft.com/office/drawing/2014/main" id="{AA713068-ABA1-492C-9C25-7C98F2107622}"/>
              </a:ext>
            </a:extLst>
          </p:cNvPr>
          <p:cNvSpPr>
            <a:spLocks noGrp="1"/>
          </p:cNvSpPr>
          <p:nvPr>
            <p:ph type="title"/>
          </p:nvPr>
        </p:nvSpPr>
        <p:spPr>
          <a:xfrm>
            <a:off x="2160497" y="-316706"/>
            <a:ext cx="8295307" cy="1266671"/>
          </a:xfrm>
        </p:spPr>
        <p:txBody>
          <a:bodyPr>
            <a:normAutofit/>
          </a:bodyPr>
          <a:lstStyle/>
          <a:p>
            <a:pPr algn="ctr"/>
            <a:r>
              <a:rPr lang="fr-FR" sz="2400" dirty="0">
                <a:solidFill>
                  <a:schemeClr val="accent1">
                    <a:lumMod val="75000"/>
                  </a:schemeClr>
                </a:solidFill>
              </a:rPr>
              <a:t>Use </a:t>
            </a:r>
            <a:r>
              <a:rPr lang="fr-FR" sz="2400" dirty="0" err="1">
                <a:solidFill>
                  <a:schemeClr val="accent1">
                    <a:lumMod val="75000"/>
                  </a:schemeClr>
                </a:solidFill>
              </a:rPr>
              <a:t>Deep</a:t>
            </a:r>
            <a:r>
              <a:rPr lang="fr-FR" sz="2400" dirty="0">
                <a:solidFill>
                  <a:schemeClr val="accent1">
                    <a:lumMod val="75000"/>
                  </a:schemeClr>
                </a:solidFill>
              </a:rPr>
              <a:t> Learning </a:t>
            </a:r>
            <a:r>
              <a:rPr lang="fr-FR" sz="2400" dirty="0" err="1">
                <a:solidFill>
                  <a:schemeClr val="accent1">
                    <a:lumMod val="75000"/>
                  </a:schemeClr>
                </a:solidFill>
              </a:rPr>
              <a:t>Everywhere</a:t>
            </a:r>
            <a:endParaRPr lang="fr-FR" sz="2400" dirty="0">
              <a:solidFill>
                <a:schemeClr val="accent1">
                  <a:lumMod val="75000"/>
                </a:schemeClr>
              </a:solidFill>
            </a:endParaRPr>
          </a:p>
        </p:txBody>
      </p:sp>
      <p:sp>
        <p:nvSpPr>
          <p:cNvPr id="55" name="ZoneTexte 54">
            <a:extLst>
              <a:ext uri="{FF2B5EF4-FFF2-40B4-BE49-F238E27FC236}">
                <a16:creationId xmlns:a16="http://schemas.microsoft.com/office/drawing/2014/main" id="{2BCBBDEE-3B54-4A81-A49B-8AD5C100717F}"/>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56" name="Espace réservé du contenu 2">
            <a:extLst>
              <a:ext uri="{FF2B5EF4-FFF2-40B4-BE49-F238E27FC236}">
                <a16:creationId xmlns:a16="http://schemas.microsoft.com/office/drawing/2014/main" id="{C1EB47D8-22BB-4CE6-A999-BEA1649B10F2}"/>
              </a:ext>
            </a:extLst>
          </p:cNvPr>
          <p:cNvSpPr>
            <a:spLocks noGrp="1"/>
          </p:cNvSpPr>
          <p:nvPr>
            <p:ph idx="1"/>
          </p:nvPr>
        </p:nvSpPr>
        <p:spPr>
          <a:xfrm>
            <a:off x="0" y="6657976"/>
            <a:ext cx="7553325" cy="200024"/>
          </a:xfrm>
        </p:spPr>
        <p:txBody>
          <a:bodyPr>
            <a:normAutofit fontScale="32500" lnSpcReduction="20000"/>
          </a:bodyPr>
          <a:lstStyle/>
          <a:p>
            <a:endParaRPr lang="fr-FR" dirty="0"/>
          </a:p>
        </p:txBody>
      </p:sp>
    </p:spTree>
    <p:extLst>
      <p:ext uri="{BB962C8B-B14F-4D97-AF65-F5344CB8AC3E}">
        <p14:creationId xmlns:p14="http://schemas.microsoft.com/office/powerpoint/2010/main" val="645372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a:xfrm>
            <a:off x="838200" y="851770"/>
            <a:ext cx="11086578" cy="5325193"/>
          </a:xfrm>
        </p:spPr>
        <p:txBody>
          <a:bodyPr>
            <a:normAutofit lnSpcReduction="10000"/>
          </a:bodyPr>
          <a:lstStyle/>
          <a:p>
            <a:pPr marL="514350" indent="-514350">
              <a:lnSpc>
                <a:spcPct val="100000"/>
              </a:lnSpc>
              <a:buFont typeface="+mj-lt"/>
              <a:buAutoNum type="arabicParenR"/>
            </a:pPr>
            <a:r>
              <a:rPr lang="fr-FR" sz="5400" dirty="0">
                <a:solidFill>
                  <a:schemeClr val="bg2">
                    <a:lumMod val="25000"/>
                  </a:schemeClr>
                </a:solidFill>
              </a:rPr>
              <a:t> </a:t>
            </a:r>
            <a:r>
              <a:rPr lang="en-US" sz="5400" dirty="0">
                <a:solidFill>
                  <a:schemeClr val="bg2">
                    <a:lumMod val="25000"/>
                  </a:schemeClr>
                </a:solidFill>
              </a:rPr>
              <a:t>Introduction to AI and Deep Learning</a:t>
            </a:r>
          </a:p>
          <a:p>
            <a:pPr marL="514350" indent="-514350">
              <a:lnSpc>
                <a:spcPct val="100000"/>
              </a:lnSpc>
              <a:buFont typeface="+mj-lt"/>
              <a:buAutoNum type="arabicParenR"/>
            </a:pPr>
            <a:r>
              <a:rPr lang="en-US" sz="5400" dirty="0">
                <a:solidFill>
                  <a:schemeClr val="accent6">
                    <a:lumMod val="75000"/>
                  </a:schemeClr>
                </a:solidFill>
              </a:rPr>
              <a:t> What do we expect of a project in production ?</a:t>
            </a:r>
          </a:p>
          <a:p>
            <a:pPr marL="514350" indent="-514350">
              <a:lnSpc>
                <a:spcPct val="100000"/>
              </a:lnSpc>
              <a:buFont typeface="+mj-lt"/>
              <a:buAutoNum type="arabicParenR"/>
            </a:pPr>
            <a:r>
              <a:rPr lang="en-US" sz="5400" dirty="0">
                <a:solidFill>
                  <a:schemeClr val="accent1">
                    <a:lumMod val="50000"/>
                  </a:schemeClr>
                </a:solidFill>
              </a:rPr>
              <a:t> Recipes to fail the project ?</a:t>
            </a:r>
          </a:p>
          <a:p>
            <a:pPr marL="514350" indent="-514350">
              <a:lnSpc>
                <a:spcPct val="100000"/>
              </a:lnSpc>
              <a:buFont typeface="+mj-lt"/>
              <a:buAutoNum type="arabicParenR"/>
            </a:pPr>
            <a:r>
              <a:rPr lang="en-US" sz="5400" dirty="0">
                <a:solidFill>
                  <a:schemeClr val="tx1">
                    <a:lumMod val="60000"/>
                    <a:lumOff val="40000"/>
                  </a:schemeClr>
                </a:solidFill>
              </a:rPr>
              <a:t> How to put the odds in your favor ?</a:t>
            </a:r>
            <a:endParaRPr lang="fr-FR" sz="5400" dirty="0">
              <a:solidFill>
                <a:schemeClr val="tx1">
                  <a:lumMod val="60000"/>
                  <a:lumOff val="40000"/>
                </a:schemeClr>
              </a:solidFill>
            </a:endParaRPr>
          </a:p>
        </p:txBody>
      </p:sp>
      <p:sp>
        <p:nvSpPr>
          <p:cNvPr id="6" name="Rectangle 4">
            <a:extLst>
              <a:ext uri="{FF2B5EF4-FFF2-40B4-BE49-F238E27FC236}">
                <a16:creationId xmlns:a16="http://schemas.microsoft.com/office/drawing/2014/main" id="{4E49069C-A71A-4D66-8585-692169778A61}"/>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E36F4351-A732-4F1A-BE54-F3BAE08BE48E}"/>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593674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2DD73742-595C-4877-8B5E-62D95F93CE16}"/>
              </a:ext>
            </a:extLst>
          </p:cNvPr>
          <p:cNvSpPr>
            <a:spLocks noGrp="1"/>
          </p:cNvSpPr>
          <p:nvPr>
            <p:ph type="title"/>
          </p:nvPr>
        </p:nvSpPr>
        <p:spPr>
          <a:xfrm>
            <a:off x="2160497" y="-316706"/>
            <a:ext cx="8295307" cy="1266671"/>
          </a:xfrm>
        </p:spPr>
        <p:txBody>
          <a:bodyPr>
            <a:normAutofit/>
          </a:bodyPr>
          <a:lstStyle/>
          <a:p>
            <a:pPr algn="ctr"/>
            <a:r>
              <a:rPr lang="fr-FR" sz="2400" dirty="0">
                <a:solidFill>
                  <a:schemeClr val="accent1">
                    <a:lumMod val="75000"/>
                  </a:schemeClr>
                </a:solidFill>
              </a:rPr>
              <a:t>Use </a:t>
            </a:r>
            <a:r>
              <a:rPr lang="fr-FR" sz="2400" dirty="0" err="1">
                <a:solidFill>
                  <a:schemeClr val="accent1">
                    <a:lumMod val="75000"/>
                  </a:schemeClr>
                </a:solidFill>
              </a:rPr>
              <a:t>Deep</a:t>
            </a:r>
            <a:r>
              <a:rPr lang="fr-FR" sz="2400" dirty="0">
                <a:solidFill>
                  <a:schemeClr val="accent1">
                    <a:lumMod val="75000"/>
                  </a:schemeClr>
                </a:solidFill>
              </a:rPr>
              <a:t> Learning </a:t>
            </a:r>
            <a:r>
              <a:rPr lang="fr-FR" sz="2400" dirty="0" err="1">
                <a:solidFill>
                  <a:schemeClr val="accent1">
                    <a:lumMod val="75000"/>
                  </a:schemeClr>
                </a:solidFill>
              </a:rPr>
              <a:t>Everywhere</a:t>
            </a:r>
            <a:endParaRPr lang="fr-FR" sz="2400" dirty="0">
              <a:solidFill>
                <a:schemeClr val="accent1">
                  <a:lumMod val="75000"/>
                </a:schemeClr>
              </a:solidFill>
            </a:endParaRPr>
          </a:p>
        </p:txBody>
      </p:sp>
      <p:sp>
        <p:nvSpPr>
          <p:cNvPr id="6" name="ZoneTexte 5">
            <a:extLst>
              <a:ext uri="{FF2B5EF4-FFF2-40B4-BE49-F238E27FC236}">
                <a16:creationId xmlns:a16="http://schemas.microsoft.com/office/drawing/2014/main" id="{DBD0DEFD-013F-4680-8141-D8347E8D056E}"/>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8" name="Image 7">
            <a:extLst>
              <a:ext uri="{FF2B5EF4-FFF2-40B4-BE49-F238E27FC236}">
                <a16:creationId xmlns:a16="http://schemas.microsoft.com/office/drawing/2014/main" id="{A6ADE950-8A68-43ED-B28F-F76DE054A49F}"/>
              </a:ext>
            </a:extLst>
          </p:cNvPr>
          <p:cNvPicPr>
            <a:picLocks noChangeAspect="1"/>
          </p:cNvPicPr>
          <p:nvPr/>
        </p:nvPicPr>
        <p:blipFill>
          <a:blip r:embed="rId2"/>
          <a:stretch>
            <a:fillRect/>
          </a:stretch>
        </p:blipFill>
        <p:spPr>
          <a:xfrm>
            <a:off x="3623052" y="765573"/>
            <a:ext cx="5258746" cy="5663802"/>
          </a:xfrm>
          <a:prstGeom prst="rect">
            <a:avLst/>
          </a:prstGeom>
        </p:spPr>
      </p:pic>
      <p:sp>
        <p:nvSpPr>
          <p:cNvPr id="5" name="Espace réservé du contenu 2">
            <a:extLst>
              <a:ext uri="{FF2B5EF4-FFF2-40B4-BE49-F238E27FC236}">
                <a16:creationId xmlns:a16="http://schemas.microsoft.com/office/drawing/2014/main" id="{F93DCB18-B4B4-4371-BC67-386D1874F9FA}"/>
              </a:ext>
            </a:extLst>
          </p:cNvPr>
          <p:cNvSpPr>
            <a:spLocks noGrp="1"/>
          </p:cNvSpPr>
          <p:nvPr>
            <p:ph idx="1"/>
          </p:nvPr>
        </p:nvSpPr>
        <p:spPr>
          <a:xfrm>
            <a:off x="0" y="6657976"/>
            <a:ext cx="7553325" cy="200024"/>
          </a:xfrm>
        </p:spPr>
        <p:txBody>
          <a:bodyPr>
            <a:normAutofit fontScale="32500" lnSpcReduction="20000"/>
          </a:bodyPr>
          <a:lstStyle/>
          <a:p>
            <a:endParaRPr lang="fr-FR" dirty="0"/>
          </a:p>
        </p:txBody>
      </p:sp>
    </p:spTree>
    <p:extLst>
      <p:ext uri="{BB962C8B-B14F-4D97-AF65-F5344CB8AC3E}">
        <p14:creationId xmlns:p14="http://schemas.microsoft.com/office/powerpoint/2010/main" val="18397133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10">
            <a:extLst>
              <a:ext uri="{FF2B5EF4-FFF2-40B4-BE49-F238E27FC236}">
                <a16:creationId xmlns:a16="http://schemas.microsoft.com/office/drawing/2014/main" id="{25FBA299-0991-4EA3-8E23-31AE8E7B6F39}"/>
              </a:ext>
            </a:extLst>
          </p:cNvPr>
          <p:cNvPicPr>
            <a:picLocks noChangeAspect="1"/>
          </p:cNvPicPr>
          <p:nvPr/>
        </p:nvPicPr>
        <p:blipFill>
          <a:blip r:embed="rId2"/>
          <a:stretch>
            <a:fillRect/>
          </a:stretch>
        </p:blipFill>
        <p:spPr>
          <a:xfrm>
            <a:off x="4753071" y="2375423"/>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Picture 10">
            <a:extLst>
              <a:ext uri="{FF2B5EF4-FFF2-40B4-BE49-F238E27FC236}">
                <a16:creationId xmlns:a16="http://schemas.microsoft.com/office/drawing/2014/main" id="{64DDF6DD-294E-43F4-9459-984B971EF469}"/>
              </a:ext>
            </a:extLst>
          </p:cNvPr>
          <p:cNvPicPr>
            <a:picLocks noChangeAspect="1"/>
          </p:cNvPicPr>
          <p:nvPr/>
        </p:nvPicPr>
        <p:blipFill>
          <a:blip r:embed="rId2"/>
          <a:stretch>
            <a:fillRect/>
          </a:stretch>
        </p:blipFill>
        <p:spPr>
          <a:xfrm>
            <a:off x="6715221" y="2375423"/>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Arrow: Right 40">
            <a:extLst>
              <a:ext uri="{FF2B5EF4-FFF2-40B4-BE49-F238E27FC236}">
                <a16:creationId xmlns:a16="http://schemas.microsoft.com/office/drawing/2014/main" id="{1957E64C-C475-4C3C-AD5F-906524A0641C}"/>
              </a:ext>
            </a:extLst>
          </p:cNvPr>
          <p:cNvSpPr/>
          <p:nvPr/>
        </p:nvSpPr>
        <p:spPr>
          <a:xfrm>
            <a:off x="6089237" y="262386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F0FB8E2-DF3B-4FF5-AC68-C1683C441B6B}"/>
              </a:ext>
            </a:extLst>
          </p:cNvPr>
          <p:cNvSpPr/>
          <p:nvPr/>
        </p:nvSpPr>
        <p:spPr>
          <a:xfrm>
            <a:off x="7046465" y="2480892"/>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AEA5EBA-343C-4B26-9EE0-259BBD4B0E77}"/>
              </a:ext>
            </a:extLst>
          </p:cNvPr>
          <p:cNvSpPr/>
          <p:nvPr/>
        </p:nvSpPr>
        <p:spPr>
          <a:xfrm>
            <a:off x="7046465" y="2633292"/>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E7DEC76-E58D-443D-9B61-84CEFEEA7B5C}"/>
              </a:ext>
            </a:extLst>
          </p:cNvPr>
          <p:cNvSpPr/>
          <p:nvPr/>
        </p:nvSpPr>
        <p:spPr>
          <a:xfrm>
            <a:off x="7046464" y="27856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51BDB0F-37FD-4F2D-871B-2A19349F8259}"/>
              </a:ext>
            </a:extLst>
          </p:cNvPr>
          <p:cNvSpPr/>
          <p:nvPr/>
        </p:nvSpPr>
        <p:spPr>
          <a:xfrm>
            <a:off x="7046464" y="29380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5545070-6D3A-4B9F-BD80-BBC4CB643236}"/>
              </a:ext>
            </a:extLst>
          </p:cNvPr>
          <p:cNvSpPr/>
          <p:nvPr/>
        </p:nvSpPr>
        <p:spPr>
          <a:xfrm>
            <a:off x="6750629" y="3117386"/>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52">
            <a:extLst>
              <a:ext uri="{FF2B5EF4-FFF2-40B4-BE49-F238E27FC236}">
                <a16:creationId xmlns:a16="http://schemas.microsoft.com/office/drawing/2014/main" id="{2F4DFFDF-2D84-4ECC-BA4D-407F86CC8A41}"/>
              </a:ext>
            </a:extLst>
          </p:cNvPr>
          <p:cNvSpPr txBox="1"/>
          <p:nvPr/>
        </p:nvSpPr>
        <p:spPr>
          <a:xfrm>
            <a:off x="6081459" y="2736754"/>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30" name="Picture 4">
            <a:extLst>
              <a:ext uri="{FF2B5EF4-FFF2-40B4-BE49-F238E27FC236}">
                <a16:creationId xmlns:a16="http://schemas.microsoft.com/office/drawing/2014/main" id="{903E21FD-66F2-4917-8242-F9D871EB69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9239" y="4245991"/>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1" name="Arrow: Right 40">
            <a:extLst>
              <a:ext uri="{FF2B5EF4-FFF2-40B4-BE49-F238E27FC236}">
                <a16:creationId xmlns:a16="http://schemas.microsoft.com/office/drawing/2014/main" id="{8BBBD1CA-CFFE-4E77-A694-0FE5A844564F}"/>
              </a:ext>
            </a:extLst>
          </p:cNvPr>
          <p:cNvSpPr/>
          <p:nvPr/>
        </p:nvSpPr>
        <p:spPr>
          <a:xfrm>
            <a:off x="6124671" y="429961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E3A2F5C-CE49-4120-8795-A0B913FC39A2}"/>
              </a:ext>
            </a:extLst>
          </p:cNvPr>
          <p:cNvSpPr/>
          <p:nvPr/>
        </p:nvSpPr>
        <p:spPr>
          <a:xfrm>
            <a:off x="6724819" y="430375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087CFFA-BD96-496D-B2CB-175A05393AE6}"/>
              </a:ext>
            </a:extLst>
          </p:cNvPr>
          <p:cNvSpPr/>
          <p:nvPr/>
        </p:nvSpPr>
        <p:spPr>
          <a:xfrm>
            <a:off x="6724818" y="445615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914A5D2-5804-4F9D-BC95-EF6DEB87560B}"/>
              </a:ext>
            </a:extLst>
          </p:cNvPr>
          <p:cNvSpPr/>
          <p:nvPr/>
        </p:nvSpPr>
        <p:spPr>
          <a:xfrm>
            <a:off x="6724818" y="460855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52">
            <a:extLst>
              <a:ext uri="{FF2B5EF4-FFF2-40B4-BE49-F238E27FC236}">
                <a16:creationId xmlns:a16="http://schemas.microsoft.com/office/drawing/2014/main" id="{AF615608-48D6-42CF-BF08-166A9DA06A8F}"/>
              </a:ext>
            </a:extLst>
          </p:cNvPr>
          <p:cNvSpPr txBox="1"/>
          <p:nvPr/>
        </p:nvSpPr>
        <p:spPr>
          <a:xfrm>
            <a:off x="6116893" y="4412507"/>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36" name="Picture 4">
            <a:extLst>
              <a:ext uri="{FF2B5EF4-FFF2-40B4-BE49-F238E27FC236}">
                <a16:creationId xmlns:a16="http://schemas.microsoft.com/office/drawing/2014/main" id="{6B2D3D8E-635A-44A7-9E26-718E8F39C8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2493" y="4266031"/>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7" name="Rectangle 36">
            <a:extLst>
              <a:ext uri="{FF2B5EF4-FFF2-40B4-BE49-F238E27FC236}">
                <a16:creationId xmlns:a16="http://schemas.microsoft.com/office/drawing/2014/main" id="{44722985-712F-4E9C-8F99-D113BDAD38B5}"/>
              </a:ext>
            </a:extLst>
          </p:cNvPr>
          <p:cNvSpPr/>
          <p:nvPr/>
        </p:nvSpPr>
        <p:spPr>
          <a:xfrm>
            <a:off x="7256068" y="4290362"/>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re 1">
            <a:extLst>
              <a:ext uri="{FF2B5EF4-FFF2-40B4-BE49-F238E27FC236}">
                <a16:creationId xmlns:a16="http://schemas.microsoft.com/office/drawing/2014/main" id="{794CDAC8-5C7D-4201-9E53-F4BD17C0D84F}"/>
              </a:ext>
            </a:extLst>
          </p:cNvPr>
          <p:cNvSpPr>
            <a:spLocks noGrp="1"/>
          </p:cNvSpPr>
          <p:nvPr>
            <p:ph type="title"/>
          </p:nvPr>
        </p:nvSpPr>
        <p:spPr>
          <a:xfrm>
            <a:off x="2160497" y="-316706"/>
            <a:ext cx="8295307" cy="1266671"/>
          </a:xfrm>
        </p:spPr>
        <p:txBody>
          <a:bodyPr>
            <a:normAutofit/>
          </a:bodyPr>
          <a:lstStyle/>
          <a:p>
            <a:pPr algn="ctr"/>
            <a:r>
              <a:rPr lang="fr-FR" sz="2400" dirty="0">
                <a:solidFill>
                  <a:schemeClr val="accent1">
                    <a:lumMod val="75000"/>
                  </a:schemeClr>
                </a:solidFill>
              </a:rPr>
              <a:t>Use </a:t>
            </a:r>
            <a:r>
              <a:rPr lang="fr-FR" sz="2400" dirty="0" err="1">
                <a:solidFill>
                  <a:schemeClr val="accent1">
                    <a:lumMod val="75000"/>
                  </a:schemeClr>
                </a:solidFill>
              </a:rPr>
              <a:t>Deep</a:t>
            </a:r>
            <a:r>
              <a:rPr lang="fr-FR" sz="2400" dirty="0">
                <a:solidFill>
                  <a:schemeClr val="accent1">
                    <a:lumMod val="75000"/>
                  </a:schemeClr>
                </a:solidFill>
              </a:rPr>
              <a:t> Learning </a:t>
            </a:r>
            <a:r>
              <a:rPr lang="fr-FR" sz="2400" dirty="0" err="1">
                <a:solidFill>
                  <a:schemeClr val="accent1">
                    <a:lumMod val="75000"/>
                  </a:schemeClr>
                </a:solidFill>
              </a:rPr>
              <a:t>Everywhere</a:t>
            </a:r>
            <a:endParaRPr lang="fr-FR" sz="2400" dirty="0">
              <a:solidFill>
                <a:schemeClr val="accent1">
                  <a:lumMod val="75000"/>
                </a:schemeClr>
              </a:solidFill>
            </a:endParaRPr>
          </a:p>
        </p:txBody>
      </p:sp>
      <p:sp>
        <p:nvSpPr>
          <p:cNvPr id="39" name="ZoneTexte 38">
            <a:extLst>
              <a:ext uri="{FF2B5EF4-FFF2-40B4-BE49-F238E27FC236}">
                <a16:creationId xmlns:a16="http://schemas.microsoft.com/office/drawing/2014/main" id="{1D18A8FC-E3CD-477E-93C7-6F04F2FEDD50}"/>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40" name="Espace réservé du contenu 2">
            <a:extLst>
              <a:ext uri="{FF2B5EF4-FFF2-40B4-BE49-F238E27FC236}">
                <a16:creationId xmlns:a16="http://schemas.microsoft.com/office/drawing/2014/main" id="{7B2D19E9-8A96-4EC6-80A6-91F96C4BAA90}"/>
              </a:ext>
            </a:extLst>
          </p:cNvPr>
          <p:cNvSpPr>
            <a:spLocks noGrp="1"/>
          </p:cNvSpPr>
          <p:nvPr>
            <p:ph idx="1"/>
          </p:nvPr>
        </p:nvSpPr>
        <p:spPr>
          <a:xfrm>
            <a:off x="0" y="6657976"/>
            <a:ext cx="7553325" cy="200024"/>
          </a:xfrm>
        </p:spPr>
        <p:txBody>
          <a:bodyPr>
            <a:normAutofit fontScale="32500" lnSpcReduction="20000"/>
          </a:bodyPr>
          <a:lstStyle/>
          <a:p>
            <a:endParaRPr lang="fr-FR" dirty="0"/>
          </a:p>
        </p:txBody>
      </p:sp>
    </p:spTree>
    <p:extLst>
      <p:ext uri="{BB962C8B-B14F-4D97-AF65-F5344CB8AC3E}">
        <p14:creationId xmlns:p14="http://schemas.microsoft.com/office/powerpoint/2010/main" val="29460980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31049FF-966B-4501-B133-093E9510C4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426293"/>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F18BF243-3C85-4FBF-9AFA-2C84DE6D8602}"/>
              </a:ext>
            </a:extLst>
          </p:cNvPr>
          <p:cNvSpPr txBox="1"/>
          <p:nvPr/>
        </p:nvSpPr>
        <p:spPr>
          <a:xfrm>
            <a:off x="3962400" y="5303093"/>
            <a:ext cx="60960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"salad buffet in a restaurant"</a:t>
            </a:r>
            <a:endParaRPr lang="en-US" b="0" dirty="0">
              <a:solidFill>
                <a:srgbClr val="000000"/>
              </a:solidFill>
              <a:effectLst/>
              <a:latin typeface="Courier New" panose="02070309020205020404" pitchFamily="49" charset="0"/>
            </a:endParaRPr>
          </a:p>
        </p:txBody>
      </p:sp>
      <p:sp>
        <p:nvSpPr>
          <p:cNvPr id="7" name="Titre 1">
            <a:extLst>
              <a:ext uri="{FF2B5EF4-FFF2-40B4-BE49-F238E27FC236}">
                <a16:creationId xmlns:a16="http://schemas.microsoft.com/office/drawing/2014/main" id="{8C40B99B-37F9-4FBF-B75B-D3E49C0BEDF3}"/>
              </a:ext>
            </a:extLst>
          </p:cNvPr>
          <p:cNvSpPr txBox="1">
            <a:spLocks/>
          </p:cNvSpPr>
          <p:nvPr/>
        </p:nvSpPr>
        <p:spPr>
          <a:xfrm>
            <a:off x="1663148" y="5527143"/>
            <a:ext cx="8865704" cy="12666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accent6">
                    <a:lumMod val="75000"/>
                  </a:schemeClr>
                </a:solidFill>
              </a:rPr>
              <a:t>Do</a:t>
            </a:r>
            <a:r>
              <a:rPr lang="fr-FR" sz="4000" dirty="0">
                <a:solidFill>
                  <a:schemeClr val="accent6">
                    <a:lumMod val="75000"/>
                  </a:schemeClr>
                </a:solidFill>
              </a:rPr>
              <a:t> not </a:t>
            </a:r>
            <a:r>
              <a:rPr lang="fr-FR" sz="4000" dirty="0" err="1">
                <a:solidFill>
                  <a:schemeClr val="accent6">
                    <a:lumMod val="75000"/>
                  </a:schemeClr>
                </a:solidFill>
              </a:rPr>
              <a:t>industrialize</a:t>
            </a:r>
            <a:r>
              <a:rPr lang="fr-FR" sz="4000" dirty="0">
                <a:solidFill>
                  <a:schemeClr val="accent6">
                    <a:lumMod val="75000"/>
                  </a:schemeClr>
                </a:solidFill>
              </a:rPr>
              <a:t> the training code</a:t>
            </a:r>
          </a:p>
        </p:txBody>
      </p:sp>
      <p:sp>
        <p:nvSpPr>
          <p:cNvPr id="5" name="ZoneTexte 4">
            <a:extLst>
              <a:ext uri="{FF2B5EF4-FFF2-40B4-BE49-F238E27FC236}">
                <a16:creationId xmlns:a16="http://schemas.microsoft.com/office/drawing/2014/main" id="{F75D5146-7EBF-442C-8236-ED431BC4CB13}"/>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8" name="Espace réservé du contenu 2">
            <a:extLst>
              <a:ext uri="{FF2B5EF4-FFF2-40B4-BE49-F238E27FC236}">
                <a16:creationId xmlns:a16="http://schemas.microsoft.com/office/drawing/2014/main" id="{DAED4E04-09DB-46D9-B4F6-9C189EC4AE4F}"/>
              </a:ext>
            </a:extLst>
          </p:cNvPr>
          <p:cNvSpPr>
            <a:spLocks noGrp="1"/>
          </p:cNvSpPr>
          <p:nvPr>
            <p:ph idx="1"/>
          </p:nvPr>
        </p:nvSpPr>
        <p:spPr>
          <a:xfrm>
            <a:off x="0" y="6657976"/>
            <a:ext cx="7553325" cy="200024"/>
          </a:xfrm>
        </p:spPr>
        <p:txBody>
          <a:bodyPr>
            <a:normAutofit fontScale="32500" lnSpcReduction="20000"/>
          </a:bodyPr>
          <a:lstStyle/>
          <a:p>
            <a:endParaRPr lang="fr-FR" dirty="0"/>
          </a:p>
        </p:txBody>
      </p:sp>
    </p:spTree>
    <p:extLst>
      <p:ext uri="{BB962C8B-B14F-4D97-AF65-F5344CB8AC3E}">
        <p14:creationId xmlns:p14="http://schemas.microsoft.com/office/powerpoint/2010/main" val="18576281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3247106-DF32-4EB1-BBF0-6E51C38BC26B}"/>
              </a:ext>
            </a:extLst>
          </p:cNvPr>
          <p:cNvSpPr>
            <a:spLocks noGrp="1"/>
          </p:cNvSpPr>
          <p:nvPr>
            <p:ph idx="1"/>
          </p:nvPr>
        </p:nvSpPr>
        <p:spPr>
          <a:xfrm>
            <a:off x="935683" y="218356"/>
            <a:ext cx="10515600" cy="1358368"/>
          </a:xfrm>
        </p:spPr>
        <p:txBody>
          <a:bodyPr>
            <a:normAutofit/>
          </a:bodyPr>
          <a:lstStyle/>
          <a:p>
            <a:pPr marL="0" indent="0" algn="ctr">
              <a:buNone/>
            </a:pPr>
            <a:r>
              <a:rPr lang="fr-FR" sz="7200" dirty="0"/>
              <a:t>No code </a:t>
            </a:r>
            <a:r>
              <a:rPr lang="fr-FR" sz="7200" dirty="0" err="1"/>
              <a:t>quality</a:t>
            </a:r>
            <a:endParaRPr lang="fr-FR" sz="7200" dirty="0"/>
          </a:p>
        </p:txBody>
      </p:sp>
      <p:sp>
        <p:nvSpPr>
          <p:cNvPr id="6" name="ZoneTexte 5">
            <a:extLst>
              <a:ext uri="{FF2B5EF4-FFF2-40B4-BE49-F238E27FC236}">
                <a16:creationId xmlns:a16="http://schemas.microsoft.com/office/drawing/2014/main" id="{6AC704AF-67D4-4533-B2E1-16E815C1BD84}"/>
              </a:ext>
            </a:extLst>
          </p:cNvPr>
          <p:cNvSpPr txBox="1"/>
          <p:nvPr/>
        </p:nvSpPr>
        <p:spPr>
          <a:xfrm>
            <a:off x="3657600" y="6235046"/>
            <a:ext cx="5644556" cy="369332"/>
          </a:xfrm>
          <a:prstGeom prst="rect">
            <a:avLst/>
          </a:prstGeom>
          <a:noFill/>
        </p:spPr>
        <p:txBody>
          <a:bodyPr wrap="square">
            <a:spAutoFit/>
          </a:bodyPr>
          <a:lstStyle/>
          <a:p>
            <a:r>
              <a:rPr lang="it-IT" b="0" dirty="0">
                <a:solidFill>
                  <a:srgbClr val="A31515"/>
                </a:solidFill>
                <a:effectLst/>
                <a:latin typeface="Courier New" panose="02070309020205020404" pitchFamily="49" charset="0"/>
              </a:rPr>
              <a:t>Bolognese spagetti plate with cheese</a:t>
            </a:r>
            <a:endParaRPr lang="it-IT" b="0" dirty="0">
              <a:solidFill>
                <a:srgbClr val="000000"/>
              </a:solidFill>
              <a:effectLst/>
              <a:latin typeface="Courier New" panose="02070309020205020404" pitchFamily="49" charset="0"/>
            </a:endParaRPr>
          </a:p>
        </p:txBody>
      </p:sp>
      <p:pic>
        <p:nvPicPr>
          <p:cNvPr id="3076" name="Picture 4">
            <a:extLst>
              <a:ext uri="{FF2B5EF4-FFF2-40B4-BE49-F238E27FC236}">
                <a16:creationId xmlns:a16="http://schemas.microsoft.com/office/drawing/2014/main" id="{F672BDC0-C2C7-4BE1-B480-7FFD3DBD56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358246"/>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453C9581-1282-404C-971F-4BCAA947B608}"/>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2" name="Rectangle 1">
            <a:extLst>
              <a:ext uri="{FF2B5EF4-FFF2-40B4-BE49-F238E27FC236}">
                <a16:creationId xmlns:a16="http://schemas.microsoft.com/office/drawing/2014/main" id="{57802A34-92DD-4FD5-99FB-5C74F36EB24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6729195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99574CFD-4D33-46B1-9550-C08367ACE0F7}"/>
              </a:ext>
            </a:extLst>
          </p:cNvPr>
          <p:cNvPicPr>
            <a:picLocks noChangeAspect="1"/>
          </p:cNvPicPr>
          <p:nvPr/>
        </p:nvPicPr>
        <p:blipFill>
          <a:blip r:embed="rId2"/>
          <a:stretch>
            <a:fillRect/>
          </a:stretch>
        </p:blipFill>
        <p:spPr>
          <a:xfrm>
            <a:off x="2534934" y="0"/>
            <a:ext cx="7122132" cy="6858000"/>
          </a:xfrm>
          <a:prstGeom prst="rect">
            <a:avLst/>
          </a:prstGeom>
        </p:spPr>
      </p:pic>
      <p:sp>
        <p:nvSpPr>
          <p:cNvPr id="3" name="ZoneTexte 2">
            <a:extLst>
              <a:ext uri="{FF2B5EF4-FFF2-40B4-BE49-F238E27FC236}">
                <a16:creationId xmlns:a16="http://schemas.microsoft.com/office/drawing/2014/main" id="{708934BC-F4D1-4F48-BC3C-BBF8B35A1289}"/>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4" name="Rectangle 3">
            <a:extLst>
              <a:ext uri="{FF2B5EF4-FFF2-40B4-BE49-F238E27FC236}">
                <a16:creationId xmlns:a16="http://schemas.microsoft.com/office/drawing/2014/main" id="{C5E8F415-E62C-4815-8F7B-C0B80553ADF4}"/>
              </a:ext>
            </a:extLst>
          </p:cNvPr>
          <p:cNvSpPr/>
          <p:nvPr/>
        </p:nvSpPr>
        <p:spPr>
          <a:xfrm>
            <a:off x="95250" y="6604378"/>
            <a:ext cx="2028825"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908355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7BFF75D-1998-42A9-B39F-BFF9602E04D1}"/>
              </a:ext>
            </a:extLst>
          </p:cNvPr>
          <p:cNvSpPr>
            <a:spLocks noGrp="1"/>
          </p:cNvSpPr>
          <p:nvPr>
            <p:ph idx="1"/>
          </p:nvPr>
        </p:nvSpPr>
        <p:spPr>
          <a:xfrm>
            <a:off x="646331" y="3993264"/>
            <a:ext cx="10515600" cy="2095358"/>
          </a:xfrm>
        </p:spPr>
        <p:txBody>
          <a:bodyPr>
            <a:normAutofit/>
          </a:bodyPr>
          <a:lstStyle/>
          <a:p>
            <a:pPr marL="0" indent="0" algn="ctr">
              <a:buNone/>
            </a:pPr>
            <a:r>
              <a:rPr lang="en-US" sz="6000" dirty="0">
                <a:solidFill>
                  <a:schemeClr val="bg1"/>
                </a:solidFill>
                <a:highlight>
                  <a:srgbClr val="000000"/>
                </a:highlight>
              </a:rPr>
              <a:t>Split train and production code on different git</a:t>
            </a:r>
            <a:endParaRPr lang="fr-FR" sz="6000" dirty="0">
              <a:solidFill>
                <a:schemeClr val="bg1"/>
              </a:solidFill>
              <a:highlight>
                <a:srgbClr val="000000"/>
              </a:highlight>
            </a:endParaRPr>
          </a:p>
        </p:txBody>
      </p:sp>
      <p:pic>
        <p:nvPicPr>
          <p:cNvPr id="4102" name="Picture 6" descr="Afficher l’image source">
            <a:extLst>
              <a:ext uri="{FF2B5EF4-FFF2-40B4-BE49-F238E27FC236}">
                <a16:creationId xmlns:a16="http://schemas.microsoft.com/office/drawing/2014/main" id="{47AF5CE4-C0C7-4308-BFF2-3C529FD4B864}"/>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6523371" y="5869028"/>
            <a:ext cx="1319971" cy="75397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Afficher l’image source">
            <a:extLst>
              <a:ext uri="{FF2B5EF4-FFF2-40B4-BE49-F238E27FC236}">
                <a16:creationId xmlns:a16="http://schemas.microsoft.com/office/drawing/2014/main" id="{89E72A94-95B5-47D8-BFC1-14BEDD3B734D}"/>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9114446" y="5575186"/>
            <a:ext cx="1191996" cy="680877"/>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35365BFD-D4CB-49C2-ADE2-846556D95646}"/>
              </a:ext>
            </a:extLst>
          </p:cNvPr>
          <p:cNvSpPr txBox="1"/>
          <p:nvPr/>
        </p:nvSpPr>
        <p:spPr>
          <a:xfrm>
            <a:off x="4510183" y="3541195"/>
            <a:ext cx="2787894"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"a </a:t>
            </a:r>
            <a:r>
              <a:rPr lang="fr-FR" b="0" dirty="0" err="1">
                <a:solidFill>
                  <a:srgbClr val="A31515"/>
                </a:solidFill>
                <a:effectLst/>
                <a:latin typeface="Courier New" panose="02070309020205020404" pitchFamily="49" charset="0"/>
              </a:rPr>
              <a:t>pinch</a:t>
            </a:r>
            <a:r>
              <a:rPr lang="fr-FR" b="0" dirty="0">
                <a:solidFill>
                  <a:srgbClr val="A31515"/>
                </a:solidFill>
                <a:effectLst/>
                <a:latin typeface="Courier New" panose="02070309020205020404" pitchFamily="49" charset="0"/>
              </a:rPr>
              <a:t> of </a:t>
            </a:r>
            <a:r>
              <a:rPr lang="fr-FR" b="0" dirty="0" err="1">
                <a:solidFill>
                  <a:srgbClr val="A31515"/>
                </a:solidFill>
                <a:effectLst/>
                <a:latin typeface="Courier New" panose="02070309020205020404" pitchFamily="49" charset="0"/>
              </a:rPr>
              <a:t>salt</a:t>
            </a:r>
            <a:r>
              <a:rPr lang="fr-FR" b="0" dirty="0">
                <a:solidFill>
                  <a:srgbClr val="A31515"/>
                </a:solidFill>
                <a:effectLst/>
                <a:latin typeface="Courier New" panose="02070309020205020404" pitchFamily="49" charset="0"/>
              </a:rPr>
              <a:t>"</a:t>
            </a:r>
            <a:endParaRPr lang="fr-FR" b="0" dirty="0">
              <a:solidFill>
                <a:srgbClr val="000000"/>
              </a:solidFill>
              <a:effectLst/>
              <a:latin typeface="Courier New" panose="02070309020205020404" pitchFamily="49" charset="0"/>
            </a:endParaRPr>
          </a:p>
        </p:txBody>
      </p:sp>
      <p:pic>
        <p:nvPicPr>
          <p:cNvPr id="5" name="Picture 4">
            <a:extLst>
              <a:ext uri="{FF2B5EF4-FFF2-40B4-BE49-F238E27FC236}">
                <a16:creationId xmlns:a16="http://schemas.microsoft.com/office/drawing/2014/main" id="{FB747A5A-31F8-4867-8BC4-452FE2FA01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7513" y="96471"/>
            <a:ext cx="3393235" cy="339323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Afficher l’image source">
            <a:extLst>
              <a:ext uri="{FF2B5EF4-FFF2-40B4-BE49-F238E27FC236}">
                <a16:creationId xmlns:a16="http://schemas.microsoft.com/office/drawing/2014/main" id="{CCEEF6A8-6E24-42E3-974D-D88EE0D5D696}"/>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2229178" y="5458718"/>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Afficher l’image source">
            <a:extLst>
              <a:ext uri="{FF2B5EF4-FFF2-40B4-BE49-F238E27FC236}">
                <a16:creationId xmlns:a16="http://schemas.microsoft.com/office/drawing/2014/main" id="{5467FCCC-BF48-44AE-B6E8-CD0E769ED1B8}"/>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10820041" y="5942128"/>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Afficher l’image source">
            <a:extLst>
              <a:ext uri="{FF2B5EF4-FFF2-40B4-BE49-F238E27FC236}">
                <a16:creationId xmlns:a16="http://schemas.microsoft.com/office/drawing/2014/main" id="{4CF67A1C-5A37-46B8-8A6F-60216D4ED335}"/>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7888611" y="6144939"/>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Afficher l’image source">
            <a:extLst>
              <a:ext uri="{FF2B5EF4-FFF2-40B4-BE49-F238E27FC236}">
                <a16:creationId xmlns:a16="http://schemas.microsoft.com/office/drawing/2014/main" id="{F1B653F2-E44A-4E0F-9750-60FCB24268C5}"/>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1046755" y="5857144"/>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Afficher l’image source">
            <a:extLst>
              <a:ext uri="{FF2B5EF4-FFF2-40B4-BE49-F238E27FC236}">
                <a16:creationId xmlns:a16="http://schemas.microsoft.com/office/drawing/2014/main" id="{908DC376-E02B-4114-A0C1-82E774F93BC9}"/>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264086" y="5199108"/>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Afficher l’image source">
            <a:extLst>
              <a:ext uri="{FF2B5EF4-FFF2-40B4-BE49-F238E27FC236}">
                <a16:creationId xmlns:a16="http://schemas.microsoft.com/office/drawing/2014/main" id="{90868038-E491-4993-9D49-5D2A21CBAC05}"/>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10627997" y="5173504"/>
            <a:ext cx="894735" cy="511079"/>
          </a:xfrm>
          <a:prstGeom prst="rect">
            <a:avLst/>
          </a:prstGeom>
          <a:noFill/>
          <a:extLst>
            <a:ext uri="{909E8E84-426E-40DD-AFC4-6F175D3DCCD1}">
              <a14:hiddenFill xmlns:a14="http://schemas.microsoft.com/office/drawing/2010/main">
                <a:solidFill>
                  <a:srgbClr val="FFFFFF"/>
                </a:solidFill>
              </a14:hiddenFill>
            </a:ext>
          </a:extLst>
        </p:spPr>
      </p:pic>
      <p:sp>
        <p:nvSpPr>
          <p:cNvPr id="21" name="ZoneTexte 20">
            <a:extLst>
              <a:ext uri="{FF2B5EF4-FFF2-40B4-BE49-F238E27FC236}">
                <a16:creationId xmlns:a16="http://schemas.microsoft.com/office/drawing/2014/main" id="{EFC327A7-D90C-4DDF-A3F0-8C6E905FF4D6}"/>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22" name="Rectangle 21">
            <a:extLst>
              <a:ext uri="{FF2B5EF4-FFF2-40B4-BE49-F238E27FC236}">
                <a16:creationId xmlns:a16="http://schemas.microsoft.com/office/drawing/2014/main" id="{57CDDF5E-9182-4292-9308-36951AE6B8D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6" name="Picture 10" descr="Afficher l’image source">
            <a:extLst>
              <a:ext uri="{FF2B5EF4-FFF2-40B4-BE49-F238E27FC236}">
                <a16:creationId xmlns:a16="http://schemas.microsoft.com/office/drawing/2014/main" id="{E4B1489C-777D-41A4-BF74-21DCBC268444}"/>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2129674" y="6041673"/>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fficher l’image source">
            <a:extLst>
              <a:ext uri="{FF2B5EF4-FFF2-40B4-BE49-F238E27FC236}">
                <a16:creationId xmlns:a16="http://schemas.microsoft.com/office/drawing/2014/main" id="{3CA58B69-D15D-4546-84DC-2D101A99F916}"/>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4262535" y="6041673"/>
            <a:ext cx="1319971" cy="753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1409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E6ECDF28-E17D-4E2A-B7D1-3980E414A417}"/>
              </a:ext>
            </a:extLst>
          </p:cNvPr>
          <p:cNvSpPr txBox="1"/>
          <p:nvPr/>
        </p:nvSpPr>
        <p:spPr>
          <a:xfrm>
            <a:off x="4545497" y="6345516"/>
            <a:ext cx="6096000"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"cherry on the cake"</a:t>
            </a:r>
            <a:endParaRPr lang="fr-FR" b="0" dirty="0">
              <a:solidFill>
                <a:srgbClr val="000000"/>
              </a:solidFill>
              <a:effectLst/>
              <a:latin typeface="Courier New" panose="02070309020205020404" pitchFamily="49" charset="0"/>
            </a:endParaRPr>
          </a:p>
        </p:txBody>
      </p:sp>
      <p:pic>
        <p:nvPicPr>
          <p:cNvPr id="4100" name="Picture 4">
            <a:extLst>
              <a:ext uri="{FF2B5EF4-FFF2-40B4-BE49-F238E27FC236}">
                <a16:creationId xmlns:a16="http://schemas.microsoft.com/office/drawing/2014/main" id="{6D045F7B-5639-432E-8194-28AE75009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8576" y="1468716"/>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9" name="Titre 1">
            <a:extLst>
              <a:ext uri="{FF2B5EF4-FFF2-40B4-BE49-F238E27FC236}">
                <a16:creationId xmlns:a16="http://schemas.microsoft.com/office/drawing/2014/main" id="{75B28250-8EE0-43F4-9FDB-2856B43B3998}"/>
              </a:ext>
            </a:extLst>
          </p:cNvPr>
          <p:cNvSpPr>
            <a:spLocks noGrp="1"/>
          </p:cNvSpPr>
          <p:nvPr>
            <p:ph type="title"/>
          </p:nvPr>
        </p:nvSpPr>
        <p:spPr>
          <a:xfrm>
            <a:off x="0" y="143153"/>
            <a:ext cx="12192000" cy="1325563"/>
          </a:xfrm>
        </p:spPr>
        <p:txBody>
          <a:bodyPr/>
          <a:lstStyle/>
          <a:p>
            <a:pPr algn="ctr"/>
            <a:r>
              <a:rPr lang="fr-FR" dirty="0">
                <a:solidFill>
                  <a:srgbClr val="C00000"/>
                </a:solidFill>
              </a:rPr>
              <a:t>Do not monitor data drift</a:t>
            </a:r>
          </a:p>
        </p:txBody>
      </p:sp>
      <p:sp>
        <p:nvSpPr>
          <p:cNvPr id="5" name="ZoneTexte 4">
            <a:extLst>
              <a:ext uri="{FF2B5EF4-FFF2-40B4-BE49-F238E27FC236}">
                <a16:creationId xmlns:a16="http://schemas.microsoft.com/office/drawing/2014/main" id="{6453C7FC-616A-42B9-BFE1-4FC7407D22A3}"/>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7" name="Rectangle 6">
            <a:extLst>
              <a:ext uri="{FF2B5EF4-FFF2-40B4-BE49-F238E27FC236}">
                <a16:creationId xmlns:a16="http://schemas.microsoft.com/office/drawing/2014/main" id="{6AD1A8A9-C8F9-4112-967F-69F7E562624B}"/>
              </a:ext>
            </a:extLst>
          </p:cNvPr>
          <p:cNvSpPr/>
          <p:nvPr/>
        </p:nvSpPr>
        <p:spPr>
          <a:xfrm>
            <a:off x="95250" y="6638926"/>
            <a:ext cx="6305550" cy="219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927548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1674DE-6920-45B5-BCAF-6362A9B14C74}"/>
              </a:ext>
            </a:extLst>
          </p:cNvPr>
          <p:cNvSpPr>
            <a:spLocks noGrp="1"/>
          </p:cNvSpPr>
          <p:nvPr>
            <p:ph type="title"/>
          </p:nvPr>
        </p:nvSpPr>
        <p:spPr>
          <a:xfrm rot="16200000">
            <a:off x="-362346" y="2508647"/>
            <a:ext cx="4801395" cy="1325563"/>
          </a:xfrm>
        </p:spPr>
        <p:txBody>
          <a:bodyPr/>
          <a:lstStyle/>
          <a:p>
            <a:pPr algn="ctr"/>
            <a:r>
              <a:rPr lang="fr-FR" dirty="0" err="1"/>
              <a:t>Only</a:t>
            </a:r>
            <a:r>
              <a:rPr lang="fr-FR" dirty="0"/>
              <a:t> focus on </a:t>
            </a:r>
            <a:r>
              <a:rPr lang="fr-FR" dirty="0" err="1"/>
              <a:t>statistics</a:t>
            </a:r>
            <a:endParaRPr lang="fr-FR" dirty="0"/>
          </a:p>
        </p:txBody>
      </p:sp>
      <p:sp>
        <p:nvSpPr>
          <p:cNvPr id="3" name="Espace réservé du contenu 2">
            <a:extLst>
              <a:ext uri="{FF2B5EF4-FFF2-40B4-BE49-F238E27FC236}">
                <a16:creationId xmlns:a16="http://schemas.microsoft.com/office/drawing/2014/main" id="{4F8EFD90-C910-4F88-8DD5-A48C7AF52C90}"/>
              </a:ext>
            </a:extLst>
          </p:cNvPr>
          <p:cNvSpPr>
            <a:spLocks noGrp="1"/>
          </p:cNvSpPr>
          <p:nvPr>
            <p:ph idx="1"/>
          </p:nvPr>
        </p:nvSpPr>
        <p:spPr/>
        <p:txBody>
          <a:bodyPr/>
          <a:lstStyle/>
          <a:p>
            <a:endParaRPr lang="fr-FR"/>
          </a:p>
        </p:txBody>
      </p:sp>
      <p:pic>
        <p:nvPicPr>
          <p:cNvPr id="3074" name="Picture 2">
            <a:extLst>
              <a:ext uri="{FF2B5EF4-FFF2-40B4-BE49-F238E27FC236}">
                <a16:creationId xmlns:a16="http://schemas.microsoft.com/office/drawing/2014/main" id="{9D26CD49-5FC8-4E7E-A12D-0D0B13ADCF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A10F1622-0D27-4213-8685-B6710CB0ED59}"/>
              </a:ext>
            </a:extLst>
          </p:cNvPr>
          <p:cNvSpPr txBox="1"/>
          <p:nvPr/>
        </p:nvSpPr>
        <p:spPr>
          <a:xfrm>
            <a:off x="3014663" y="5960982"/>
            <a:ext cx="6162674"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"one coffee on a table"</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23687765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FB29B7DC-F3E3-4C13-8268-A4EA4DE612DC}"/>
              </a:ext>
            </a:extLst>
          </p:cNvPr>
          <p:cNvSpPr>
            <a:spLocks noGrp="1"/>
          </p:cNvSpPr>
          <p:nvPr>
            <p:ph type="title"/>
          </p:nvPr>
        </p:nvSpPr>
        <p:spPr>
          <a:xfrm>
            <a:off x="1108214" y="5731565"/>
            <a:ext cx="10293626" cy="867327"/>
          </a:xfrm>
        </p:spPr>
        <p:txBody>
          <a:bodyPr/>
          <a:lstStyle/>
          <a:p>
            <a:pPr algn="ctr"/>
            <a:r>
              <a:rPr lang="fr-FR" dirty="0">
                <a:solidFill>
                  <a:schemeClr val="accent4">
                    <a:lumMod val="75000"/>
                  </a:schemeClr>
                </a:solidFill>
              </a:rPr>
              <a:t>Do not do </a:t>
            </a:r>
            <a:r>
              <a:rPr lang="fr-FR" strike="sngStrike" dirty="0" err="1">
                <a:solidFill>
                  <a:schemeClr val="accent4">
                    <a:lumMod val="75000"/>
                  </a:schemeClr>
                </a:solidFill>
              </a:rPr>
              <a:t>FinOps</a:t>
            </a:r>
            <a:r>
              <a:rPr lang="fr-FR" dirty="0">
                <a:solidFill>
                  <a:schemeClr val="accent4">
                    <a:lumMod val="75000"/>
                  </a:schemeClr>
                </a:solidFill>
              </a:rPr>
              <a:t> </a:t>
            </a:r>
            <a:r>
              <a:rPr lang="fr-FR" dirty="0" err="1">
                <a:solidFill>
                  <a:schemeClr val="accent4">
                    <a:lumMod val="75000"/>
                  </a:schemeClr>
                </a:solidFill>
              </a:rPr>
              <a:t>PlanetOps</a:t>
            </a:r>
            <a:endParaRPr lang="fr-FR" dirty="0">
              <a:solidFill>
                <a:schemeClr val="accent4">
                  <a:lumMod val="75000"/>
                </a:schemeClr>
              </a:solidFill>
            </a:endParaRPr>
          </a:p>
        </p:txBody>
      </p:sp>
      <p:sp>
        <p:nvSpPr>
          <p:cNvPr id="14" name="ZoneTexte 13">
            <a:extLst>
              <a:ext uri="{FF2B5EF4-FFF2-40B4-BE49-F238E27FC236}">
                <a16:creationId xmlns:a16="http://schemas.microsoft.com/office/drawing/2014/main" id="{37233A3D-3E5E-44FF-942E-6CD20641CAF0}"/>
              </a:ext>
            </a:extLst>
          </p:cNvPr>
          <p:cNvSpPr txBox="1"/>
          <p:nvPr/>
        </p:nvSpPr>
        <p:spPr>
          <a:xfrm>
            <a:off x="4412974" y="5362233"/>
            <a:ext cx="5287617"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a:t>
            </a:r>
            <a:r>
              <a:rPr lang="fr-FR" b="0" dirty="0" err="1">
                <a:solidFill>
                  <a:srgbClr val="A31515"/>
                </a:solidFill>
                <a:effectLst/>
                <a:latin typeface="Courier New" panose="02070309020205020404" pitchFamily="49" charset="0"/>
              </a:rPr>
              <a:t>invoice</a:t>
            </a:r>
            <a:r>
              <a:rPr lang="fr-FR" b="0" dirty="0">
                <a:solidFill>
                  <a:srgbClr val="A31515"/>
                </a:solidFill>
                <a:effectLst/>
                <a:latin typeface="Courier New" panose="02070309020205020404" pitchFamily="49" charset="0"/>
              </a:rPr>
              <a:t> made of gold"</a:t>
            </a:r>
            <a:endParaRPr lang="fr-FR" b="0" dirty="0">
              <a:solidFill>
                <a:srgbClr val="000000"/>
              </a:solidFill>
              <a:effectLst/>
              <a:latin typeface="Courier New" panose="02070309020205020404" pitchFamily="49" charset="0"/>
            </a:endParaRPr>
          </a:p>
        </p:txBody>
      </p:sp>
      <p:pic>
        <p:nvPicPr>
          <p:cNvPr id="5124" name="Picture 4">
            <a:extLst>
              <a:ext uri="{FF2B5EF4-FFF2-40B4-BE49-F238E27FC236}">
                <a16:creationId xmlns:a16="http://schemas.microsoft.com/office/drawing/2014/main" id="{66F7FBB9-9047-4A68-B48A-94D733343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6627" y="385954"/>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ACCE2607-30CB-421D-91F1-112E45B6B29D}"/>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6" name="Rectangle 5">
            <a:extLst>
              <a:ext uri="{FF2B5EF4-FFF2-40B4-BE49-F238E27FC236}">
                <a16:creationId xmlns:a16="http://schemas.microsoft.com/office/drawing/2014/main" id="{83E79C28-2DB8-43D2-9AFE-7126AD0A398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405435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a:xfrm>
            <a:off x="838200" y="851770"/>
            <a:ext cx="11086578" cy="5325193"/>
          </a:xfrm>
        </p:spPr>
        <p:txBody>
          <a:bodyPr>
            <a:normAutofit lnSpcReduction="10000"/>
          </a:bodyPr>
          <a:lstStyle/>
          <a:p>
            <a:pPr marL="514350" indent="-514350">
              <a:lnSpc>
                <a:spcPct val="100000"/>
              </a:lnSpc>
              <a:buFont typeface="+mj-lt"/>
              <a:buAutoNum type="arabicParenR"/>
            </a:pPr>
            <a:r>
              <a:rPr lang="en-US" sz="5400" dirty="0">
                <a:solidFill>
                  <a:schemeClr val="bg1">
                    <a:lumMod val="75000"/>
                  </a:schemeClr>
                </a:solidFill>
              </a:rPr>
              <a:t> Introduction to AI and Deep Learning</a:t>
            </a:r>
          </a:p>
          <a:p>
            <a:pPr marL="514350" indent="-514350">
              <a:lnSpc>
                <a:spcPct val="100000"/>
              </a:lnSpc>
              <a:buFont typeface="+mj-lt"/>
              <a:buAutoNum type="arabicParenR"/>
            </a:pPr>
            <a:r>
              <a:rPr lang="en-US" sz="5400" dirty="0">
                <a:solidFill>
                  <a:schemeClr val="bg1">
                    <a:lumMod val="75000"/>
                  </a:schemeClr>
                </a:solidFill>
              </a:rPr>
              <a:t> What do we expect of a project in production ?</a:t>
            </a:r>
          </a:p>
          <a:p>
            <a:pPr marL="514350" indent="-514350">
              <a:lnSpc>
                <a:spcPct val="100000"/>
              </a:lnSpc>
              <a:buFont typeface="+mj-lt"/>
              <a:buAutoNum type="arabicParenR"/>
            </a:pPr>
            <a:r>
              <a:rPr lang="en-US" sz="5400" dirty="0">
                <a:solidFill>
                  <a:schemeClr val="bg1">
                    <a:lumMod val="75000"/>
                  </a:schemeClr>
                </a:solidFill>
              </a:rPr>
              <a:t> Recipes to fail the project ?</a:t>
            </a:r>
          </a:p>
          <a:p>
            <a:pPr marL="514350" indent="-514350">
              <a:lnSpc>
                <a:spcPct val="100000"/>
              </a:lnSpc>
              <a:buFont typeface="+mj-lt"/>
              <a:buAutoNum type="arabicParenR"/>
            </a:pPr>
            <a:r>
              <a:rPr lang="en-US" sz="5400" dirty="0">
                <a:solidFill>
                  <a:schemeClr val="tx1">
                    <a:lumMod val="60000"/>
                    <a:lumOff val="40000"/>
                  </a:schemeClr>
                </a:solidFill>
              </a:rPr>
              <a:t> How to put the odds in your favor ?</a:t>
            </a:r>
            <a:endParaRPr lang="fr-FR" sz="5400" dirty="0">
              <a:solidFill>
                <a:schemeClr val="tx1">
                  <a:lumMod val="60000"/>
                  <a:lumOff val="40000"/>
                </a:schemeClr>
              </a:solidFill>
            </a:endParaRPr>
          </a:p>
          <a:p>
            <a:pPr marL="514350" indent="-514350">
              <a:lnSpc>
                <a:spcPct val="100000"/>
              </a:lnSpc>
              <a:buFont typeface="+mj-lt"/>
              <a:buAutoNum type="arabicParenR"/>
            </a:pPr>
            <a:endParaRPr lang="fr-FR" sz="5400" dirty="0">
              <a:solidFill>
                <a:schemeClr val="bg1">
                  <a:lumMod val="75000"/>
                </a:schemeClr>
              </a:solidFill>
            </a:endParaRPr>
          </a:p>
          <a:p>
            <a:pPr marL="514350" indent="-514350">
              <a:lnSpc>
                <a:spcPct val="100000"/>
              </a:lnSpc>
              <a:buFont typeface="+mj-lt"/>
              <a:buAutoNum type="arabicParenR"/>
            </a:pPr>
            <a:endParaRPr lang="fr-FR" sz="5400" dirty="0">
              <a:solidFill>
                <a:schemeClr val="tx1">
                  <a:lumMod val="60000"/>
                  <a:lumOff val="40000"/>
                </a:schemeClr>
              </a:solidFill>
            </a:endParaRPr>
          </a:p>
        </p:txBody>
      </p:sp>
      <p:sp>
        <p:nvSpPr>
          <p:cNvPr id="4" name="Rectangle 3">
            <a:extLst>
              <a:ext uri="{FF2B5EF4-FFF2-40B4-BE49-F238E27FC236}">
                <a16:creationId xmlns:a16="http://schemas.microsoft.com/office/drawing/2014/main" id="{60F652BD-F66A-40CD-A2F9-C33CA034B998}"/>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885735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a:xfrm>
            <a:off x="838200" y="851770"/>
            <a:ext cx="11086578" cy="5325193"/>
          </a:xfrm>
        </p:spPr>
        <p:txBody>
          <a:bodyPr>
            <a:normAutofit fontScale="92500"/>
          </a:bodyPr>
          <a:lstStyle/>
          <a:p>
            <a:pPr marL="514350" indent="-514350">
              <a:lnSpc>
                <a:spcPct val="100000"/>
              </a:lnSpc>
              <a:buFont typeface="+mj-lt"/>
              <a:buAutoNum type="arabicParenR"/>
            </a:pPr>
            <a:r>
              <a:rPr lang="fr-FR" sz="5400" dirty="0">
                <a:solidFill>
                  <a:schemeClr val="bg2">
                    <a:lumMod val="25000"/>
                  </a:schemeClr>
                </a:solidFill>
              </a:rPr>
              <a:t> </a:t>
            </a:r>
            <a:r>
              <a:rPr lang="en-US" sz="5400" dirty="0">
                <a:solidFill>
                  <a:schemeClr val="bg2">
                    <a:lumMod val="25000"/>
                  </a:schemeClr>
                </a:solidFill>
              </a:rPr>
              <a:t>Introduction to AI and Deep Learning</a:t>
            </a:r>
          </a:p>
          <a:p>
            <a:pPr marL="514350" indent="-514350">
              <a:lnSpc>
                <a:spcPct val="100000"/>
              </a:lnSpc>
              <a:buFont typeface="+mj-lt"/>
              <a:buAutoNum type="arabicParenR"/>
            </a:pPr>
            <a:r>
              <a:rPr lang="en-US" sz="5400" dirty="0">
                <a:solidFill>
                  <a:schemeClr val="bg1">
                    <a:lumMod val="75000"/>
                  </a:schemeClr>
                </a:solidFill>
              </a:rPr>
              <a:t> What do we expect of a project in production ?</a:t>
            </a:r>
          </a:p>
          <a:p>
            <a:pPr marL="514350" indent="-514350">
              <a:lnSpc>
                <a:spcPct val="100000"/>
              </a:lnSpc>
              <a:buFont typeface="+mj-lt"/>
              <a:buAutoNum type="arabicParenR"/>
            </a:pPr>
            <a:r>
              <a:rPr lang="en-US" sz="5400" dirty="0">
                <a:solidFill>
                  <a:schemeClr val="bg1">
                    <a:lumMod val="75000"/>
                  </a:schemeClr>
                </a:solidFill>
              </a:rPr>
              <a:t> Recipes to fail the project ?</a:t>
            </a:r>
          </a:p>
          <a:p>
            <a:pPr marL="514350" indent="-514350">
              <a:lnSpc>
                <a:spcPct val="100000"/>
              </a:lnSpc>
              <a:buFont typeface="+mj-lt"/>
              <a:buAutoNum type="arabicParenR"/>
            </a:pPr>
            <a:r>
              <a:rPr lang="en-US" sz="5400" dirty="0">
                <a:solidFill>
                  <a:schemeClr val="bg1">
                    <a:lumMod val="75000"/>
                  </a:schemeClr>
                </a:solidFill>
              </a:rPr>
              <a:t>  How to put the odds in your favor ?</a:t>
            </a:r>
            <a:endParaRPr lang="fr-FR" sz="5400" dirty="0">
              <a:solidFill>
                <a:schemeClr val="bg1">
                  <a:lumMod val="75000"/>
                </a:schemeClr>
              </a:solidFill>
            </a:endParaRPr>
          </a:p>
          <a:p>
            <a:pPr marL="514350" indent="-514350">
              <a:lnSpc>
                <a:spcPct val="100000"/>
              </a:lnSpc>
              <a:buFont typeface="+mj-lt"/>
              <a:buAutoNum type="arabicParenR"/>
            </a:pPr>
            <a:endParaRPr lang="fr-FR" sz="5400" dirty="0">
              <a:solidFill>
                <a:schemeClr val="bg1">
                  <a:lumMod val="75000"/>
                </a:schemeClr>
              </a:solidFill>
            </a:endParaRPr>
          </a:p>
        </p:txBody>
      </p:sp>
      <p:sp>
        <p:nvSpPr>
          <p:cNvPr id="4" name="Rectangle 3">
            <a:extLst>
              <a:ext uri="{FF2B5EF4-FFF2-40B4-BE49-F238E27FC236}">
                <a16:creationId xmlns:a16="http://schemas.microsoft.com/office/drawing/2014/main" id="{29053D98-3FC4-4445-8C9F-40E7423A5B6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988004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00984" y="3075155"/>
            <a:ext cx="3079420" cy="518437"/>
          </a:xfrm>
          <a:solidFill>
            <a:schemeClr val="tx1">
              <a:lumMod val="50000"/>
            </a:schemeClr>
          </a:solidFill>
        </p:spPr>
        <p:txBody>
          <a:bodyPr>
            <a:normAutofit fontScale="90000"/>
          </a:bodyPr>
          <a:lstStyle/>
          <a:p>
            <a:r>
              <a:rPr lang="fr-FR" sz="3200" dirty="0">
                <a:solidFill>
                  <a:schemeClr val="bg1"/>
                </a:solidFill>
              </a:rPr>
              <a:t>Exploration phase</a:t>
            </a:r>
          </a:p>
        </p:txBody>
      </p:sp>
      <p:sp>
        <p:nvSpPr>
          <p:cNvPr id="5" name="ZoneTexte 4">
            <a:extLst>
              <a:ext uri="{FF2B5EF4-FFF2-40B4-BE49-F238E27FC236}">
                <a16:creationId xmlns:a16="http://schemas.microsoft.com/office/drawing/2014/main" id="{C4639756-8C11-48B5-AD52-81A0EFF09A17}"/>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
        <p:nvSpPr>
          <p:cNvPr id="6" name="Rectangle 5">
            <a:extLst>
              <a:ext uri="{FF2B5EF4-FFF2-40B4-BE49-F238E27FC236}">
                <a16:creationId xmlns:a16="http://schemas.microsoft.com/office/drawing/2014/main" id="{EA981C12-ADBE-4E98-BE00-5765DD22193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127715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sp>
        <p:nvSpPr>
          <p:cNvPr id="108" name="Cylindre 107">
            <a:extLst>
              <a:ext uri="{FF2B5EF4-FFF2-40B4-BE49-F238E27FC236}">
                <a16:creationId xmlns:a16="http://schemas.microsoft.com/office/drawing/2014/main" id="{D482D659-5872-4097-A2BB-F55A4B895710}"/>
              </a:ext>
            </a:extLst>
          </p:cNvPr>
          <p:cNvSpPr/>
          <p:nvPr/>
        </p:nvSpPr>
        <p:spPr>
          <a:xfrm>
            <a:off x="459755" y="596127"/>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678"/>
            <a:ext cx="1204896" cy="606646"/>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F2D68703-CBDF-4A96-AC3E-C8BE159652F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
        <p:nvSpPr>
          <p:cNvPr id="37" name="Rectangle 36">
            <a:extLst>
              <a:ext uri="{FF2B5EF4-FFF2-40B4-BE49-F238E27FC236}">
                <a16:creationId xmlns:a16="http://schemas.microsoft.com/office/drawing/2014/main" id="{4ECFD6A1-C402-4DFD-9E4E-7A54307FA55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4" name="Picture 8">
            <a:extLst>
              <a:ext uri="{FF2B5EF4-FFF2-40B4-BE49-F238E27FC236}">
                <a16:creationId xmlns:a16="http://schemas.microsoft.com/office/drawing/2014/main" id="{AFF668AE-DD85-4F2B-97B2-C18DB5B4A4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460" t="11033" r="9943" b="57089"/>
          <a:stretch/>
        </p:blipFill>
        <p:spPr bwMode="auto">
          <a:xfrm>
            <a:off x="7593536" y="1185883"/>
            <a:ext cx="637901" cy="62382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a:extLst>
              <a:ext uri="{FF2B5EF4-FFF2-40B4-BE49-F238E27FC236}">
                <a16:creationId xmlns:a16="http://schemas.microsoft.com/office/drawing/2014/main" id="{CE204F8B-949C-469B-A8D7-DC1CCA2CE1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5505" y="1294203"/>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Azure DevOps Pipelines: Multi-Stage Pipelines">
            <a:extLst>
              <a:ext uri="{FF2B5EF4-FFF2-40B4-BE49-F238E27FC236}">
                <a16:creationId xmlns:a16="http://schemas.microsoft.com/office/drawing/2014/main" id="{F60F3B68-4B0C-4A03-91E9-74B64BEB36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6528" y="929729"/>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Connecteur droit avec flèche 42">
            <a:extLst>
              <a:ext uri="{FF2B5EF4-FFF2-40B4-BE49-F238E27FC236}">
                <a16:creationId xmlns:a16="http://schemas.microsoft.com/office/drawing/2014/main" id="{4B71FF52-53CD-40C1-BEAB-8A7832BE269D}"/>
              </a:ext>
            </a:extLst>
          </p:cNvPr>
          <p:cNvCxnSpPr>
            <a:cxnSpLocks/>
            <a:stCxn id="38" idx="1"/>
            <a:endCxn id="4" idx="3"/>
          </p:cNvCxnSpPr>
          <p:nvPr/>
        </p:nvCxnSpPr>
        <p:spPr>
          <a:xfrm flipH="1">
            <a:off x="4972717" y="1497794"/>
            <a:ext cx="982788" cy="0"/>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eur droit avec flèche 45">
            <a:extLst>
              <a:ext uri="{FF2B5EF4-FFF2-40B4-BE49-F238E27FC236}">
                <a16:creationId xmlns:a16="http://schemas.microsoft.com/office/drawing/2014/main" id="{F27E00F2-98DB-4F44-AF60-DA59DFA5CB55}"/>
              </a:ext>
            </a:extLst>
          </p:cNvPr>
          <p:cNvCxnSpPr>
            <a:cxnSpLocks/>
            <a:stCxn id="34" idx="1"/>
            <a:endCxn id="38" idx="3"/>
          </p:cNvCxnSpPr>
          <p:nvPr/>
        </p:nvCxnSpPr>
        <p:spPr>
          <a:xfrm flipH="1">
            <a:off x="6929699" y="1497794"/>
            <a:ext cx="663837"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51374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8" name="Cylindre 107">
            <a:extLst>
              <a:ext uri="{FF2B5EF4-FFF2-40B4-BE49-F238E27FC236}">
                <a16:creationId xmlns:a16="http://schemas.microsoft.com/office/drawing/2014/main" id="{D482D659-5872-4097-A2BB-F55A4B895710}"/>
              </a:ext>
            </a:extLst>
          </p:cNvPr>
          <p:cNvSpPr/>
          <p:nvPr/>
        </p:nvSpPr>
        <p:spPr>
          <a:xfrm>
            <a:off x="459755" y="596127"/>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678"/>
            <a:ext cx="1204896" cy="606646"/>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F2D68703-CBDF-4A96-AC3E-C8BE159652F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39" name="Picture 6">
            <a:extLst>
              <a:ext uri="{FF2B5EF4-FFF2-40B4-BE49-F238E27FC236}">
                <a16:creationId xmlns:a16="http://schemas.microsoft.com/office/drawing/2014/main" id="{A113C048-2646-467B-B7F1-2618F81B757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FD1AA24C-FD01-4A13-9399-17B5D15D524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4ECFD6A1-C402-4DFD-9E4E-7A54307FA55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355039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8" name="Cylindre 107">
            <a:extLst>
              <a:ext uri="{FF2B5EF4-FFF2-40B4-BE49-F238E27FC236}">
                <a16:creationId xmlns:a16="http://schemas.microsoft.com/office/drawing/2014/main" id="{D482D659-5872-4097-A2BB-F55A4B895710}"/>
              </a:ext>
            </a:extLst>
          </p:cNvPr>
          <p:cNvSpPr/>
          <p:nvPr/>
        </p:nvSpPr>
        <p:spPr>
          <a:xfrm>
            <a:off x="459755" y="596127"/>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678"/>
            <a:ext cx="1204896" cy="606646"/>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F2D68703-CBDF-4A96-AC3E-C8BE159652F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3" name="Image 2">
            <a:extLst>
              <a:ext uri="{FF2B5EF4-FFF2-40B4-BE49-F238E27FC236}">
                <a16:creationId xmlns:a16="http://schemas.microsoft.com/office/drawing/2014/main" id="{FC12FBE5-00C6-4A14-86AB-78690592E581}"/>
              </a:ext>
            </a:extLst>
          </p:cNvPr>
          <p:cNvPicPr>
            <a:picLocks noChangeAspect="1"/>
          </p:cNvPicPr>
          <p:nvPr/>
        </p:nvPicPr>
        <p:blipFill>
          <a:blip r:embed="rId5"/>
          <a:stretch>
            <a:fillRect/>
          </a:stretch>
        </p:blipFill>
        <p:spPr>
          <a:xfrm>
            <a:off x="622880" y="-20205"/>
            <a:ext cx="531587" cy="436347"/>
          </a:xfrm>
          <a:prstGeom prst="rect">
            <a:avLst/>
          </a:prstGeom>
        </p:spPr>
      </p:pic>
      <p:cxnSp>
        <p:nvCxnSpPr>
          <p:cNvPr id="36" name="Connecteur droit avec flèche 35">
            <a:extLst>
              <a:ext uri="{FF2B5EF4-FFF2-40B4-BE49-F238E27FC236}">
                <a16:creationId xmlns:a16="http://schemas.microsoft.com/office/drawing/2014/main" id="{F00D9DF5-73A2-4E17-9152-2C518F9C7ACD}"/>
              </a:ext>
            </a:extLst>
          </p:cNvPr>
          <p:cNvCxnSpPr>
            <a:cxnSpLocks/>
            <a:stCxn id="3" idx="3"/>
            <a:endCxn id="42" idx="1"/>
          </p:cNvCxnSpPr>
          <p:nvPr/>
        </p:nvCxnSpPr>
        <p:spPr>
          <a:xfrm>
            <a:off x="1154467" y="197969"/>
            <a:ext cx="1342339" cy="1441355"/>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ZoneTexte 40">
            <a:extLst>
              <a:ext uri="{FF2B5EF4-FFF2-40B4-BE49-F238E27FC236}">
                <a16:creationId xmlns:a16="http://schemas.microsoft.com/office/drawing/2014/main" id="{5CAE3D9D-B502-4DFF-88FF-93DF65440996}"/>
              </a:ext>
            </a:extLst>
          </p:cNvPr>
          <p:cNvSpPr txBox="1"/>
          <p:nvPr/>
        </p:nvSpPr>
        <p:spPr>
          <a:xfrm>
            <a:off x="581059" y="341115"/>
            <a:ext cx="589546" cy="246221"/>
          </a:xfrm>
          <a:prstGeom prst="rect">
            <a:avLst/>
          </a:prstGeom>
          <a:noFill/>
        </p:spPr>
        <p:txBody>
          <a:bodyPr wrap="square">
            <a:spAutoFit/>
          </a:bodyPr>
          <a:lstStyle/>
          <a:p>
            <a:pPr algn="ctr"/>
            <a:r>
              <a:rPr lang="fr-FR" sz="1000" dirty="0" err="1">
                <a:solidFill>
                  <a:srgbClr val="000000"/>
                </a:solidFill>
              </a:rPr>
              <a:t>Ecotag</a:t>
            </a:r>
            <a:endParaRPr lang="fr-FR" sz="1000" dirty="0">
              <a:solidFill>
                <a:srgbClr val="000000"/>
              </a:solidFill>
            </a:endParaRPr>
          </a:p>
        </p:txBody>
      </p:sp>
      <p:pic>
        <p:nvPicPr>
          <p:cNvPr id="39" name="Picture 6">
            <a:extLst>
              <a:ext uri="{FF2B5EF4-FFF2-40B4-BE49-F238E27FC236}">
                <a16:creationId xmlns:a16="http://schemas.microsoft.com/office/drawing/2014/main" id="{A113C048-2646-467B-B7F1-2618F81B757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FD1AA24C-FD01-4A13-9399-17B5D15D524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4ECFD6A1-C402-4DFD-9E4E-7A54307FA55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3" name="Picture 2">
            <a:extLst>
              <a:ext uri="{FF2B5EF4-FFF2-40B4-BE49-F238E27FC236}">
                <a16:creationId xmlns:a16="http://schemas.microsoft.com/office/drawing/2014/main" id="{2DAD2FD3-2AF0-48E0-B216-E1859DB477C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2191" t="-843" r="59753" b="82100"/>
          <a:stretch/>
        </p:blipFill>
        <p:spPr bwMode="auto">
          <a:xfrm>
            <a:off x="69791" y="0"/>
            <a:ext cx="475253" cy="493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34572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9" name="Cylindre 38">
            <a:extLst>
              <a:ext uri="{FF2B5EF4-FFF2-40B4-BE49-F238E27FC236}">
                <a16:creationId xmlns:a16="http://schemas.microsoft.com/office/drawing/2014/main" id="{BB425977-98C9-46F6-946B-CA4551BFF242}"/>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43" name="Connecteur droit avec flèche 42">
            <a:extLst>
              <a:ext uri="{FF2B5EF4-FFF2-40B4-BE49-F238E27FC236}">
                <a16:creationId xmlns:a16="http://schemas.microsoft.com/office/drawing/2014/main" id="{7484A160-9BCE-4D0E-8AC9-5BF63D4FDA24}"/>
              </a:ext>
            </a:extLst>
          </p:cNvPr>
          <p:cNvCxnSpPr>
            <a:cxnSpLocks/>
            <a:stCxn id="39"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7DF17040-BC4A-4297-B9C4-502FAC131D48}"/>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56" name="Picture 6">
            <a:extLst>
              <a:ext uri="{FF2B5EF4-FFF2-40B4-BE49-F238E27FC236}">
                <a16:creationId xmlns:a16="http://schemas.microsoft.com/office/drawing/2014/main" id="{48556A53-1FF8-4496-B18E-6E1DC64ABFC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a:extLst>
              <a:ext uri="{FF2B5EF4-FFF2-40B4-BE49-F238E27FC236}">
                <a16:creationId xmlns:a16="http://schemas.microsoft.com/office/drawing/2014/main" id="{99BBF192-4507-441C-893D-713A7BA7652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56E55305-F6A7-4EEC-9943-6258E9D59BD2}"/>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543891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1BEC41B3-D3C6-4216-A5FA-7C78230A200D}"/>
              </a:ext>
            </a:extLst>
          </p:cNvPr>
          <p:cNvSpPr txBox="1"/>
          <p:nvPr/>
        </p:nvSpPr>
        <p:spPr>
          <a:xfrm>
            <a:off x="6134727" y="2328873"/>
            <a:ext cx="5553934" cy="2308324"/>
          </a:xfrm>
          <a:prstGeom prst="rect">
            <a:avLst/>
          </a:prstGeom>
          <a:noFill/>
        </p:spPr>
        <p:txBody>
          <a:bodyPr wrap="square" rtlCol="0">
            <a:spAutoFit/>
          </a:bodyPr>
          <a:lstStyle/>
          <a:p>
            <a:pPr marL="285750" indent="-285750">
              <a:buFont typeface="Arial" panose="020B0604020202020204" pitchFamily="34" charset="0"/>
              <a:buChar char="•"/>
            </a:pPr>
            <a:r>
              <a:rPr lang="fr-FR" sz="3600" dirty="0"/>
              <a:t>AI </a:t>
            </a:r>
            <a:r>
              <a:rPr lang="fr-FR" sz="3600" dirty="0" err="1"/>
              <a:t>metrics</a:t>
            </a:r>
            <a:endParaRPr lang="fr-FR" sz="3600" dirty="0"/>
          </a:p>
          <a:p>
            <a:pPr marL="285750" indent="-285750">
              <a:buFont typeface="Arial" panose="020B0604020202020204" pitchFamily="34" charset="0"/>
              <a:buChar char="•"/>
            </a:pPr>
            <a:r>
              <a:rPr lang="fr-FR" sz="3600" dirty="0" err="1"/>
              <a:t>Estimate</a:t>
            </a:r>
            <a:r>
              <a:rPr lang="fr-FR" sz="3600" dirty="0"/>
              <a:t> production </a:t>
            </a:r>
            <a:r>
              <a:rPr lang="fr-FR" sz="3600" dirty="0" err="1"/>
              <a:t>cost</a:t>
            </a:r>
            <a:endParaRPr lang="fr-FR" sz="3600" dirty="0"/>
          </a:p>
          <a:p>
            <a:pPr marL="285750" indent="-285750">
              <a:buFont typeface="Arial" panose="020B0604020202020204" pitchFamily="34" charset="0"/>
              <a:buChar char="•"/>
            </a:pPr>
            <a:r>
              <a:rPr lang="fr-FR" sz="3600" dirty="0" err="1"/>
              <a:t>Estimate</a:t>
            </a:r>
            <a:r>
              <a:rPr lang="fr-FR" sz="3600" dirty="0"/>
              <a:t> </a:t>
            </a:r>
            <a:r>
              <a:rPr lang="fr-FR" sz="3600" dirty="0" err="1"/>
              <a:t>response</a:t>
            </a:r>
            <a:r>
              <a:rPr lang="fr-FR" sz="3600" dirty="0"/>
              <a:t> time</a:t>
            </a:r>
          </a:p>
          <a:p>
            <a:pPr marL="285750" indent="-285750">
              <a:buFont typeface="Arial" panose="020B0604020202020204" pitchFamily="34" charset="0"/>
              <a:buChar char="•"/>
            </a:pPr>
            <a:r>
              <a:rPr lang="fr-FR" sz="3600" dirty="0"/>
              <a:t>Train code</a:t>
            </a:r>
          </a:p>
        </p:txBody>
      </p:sp>
      <p:sp>
        <p:nvSpPr>
          <p:cNvPr id="36" name="Cylindre 35">
            <a:extLst>
              <a:ext uri="{FF2B5EF4-FFF2-40B4-BE49-F238E27FC236}">
                <a16:creationId xmlns:a16="http://schemas.microsoft.com/office/drawing/2014/main" id="{F3D16760-5A46-4529-BE96-DCB7D214D860}"/>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39" name="Connecteur droit avec flèche 38">
            <a:extLst>
              <a:ext uri="{FF2B5EF4-FFF2-40B4-BE49-F238E27FC236}">
                <a16:creationId xmlns:a16="http://schemas.microsoft.com/office/drawing/2014/main" id="{017FE917-7E75-4F97-9EE2-E69497A4417A}"/>
              </a:ext>
            </a:extLst>
          </p:cNvPr>
          <p:cNvCxnSpPr>
            <a:cxnSpLocks/>
            <a:stCxn id="36"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9FBAF6B2-9FCD-4FDC-9F5B-21FCF3A04D4F}"/>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58" name="Picture 6">
            <a:extLst>
              <a:ext uri="{FF2B5EF4-FFF2-40B4-BE49-F238E27FC236}">
                <a16:creationId xmlns:a16="http://schemas.microsoft.com/office/drawing/2014/main" id="{8BD91C5F-99B8-4EFF-B477-46086F47B7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a:extLst>
              <a:ext uri="{FF2B5EF4-FFF2-40B4-BE49-F238E27FC236}">
                <a16:creationId xmlns:a16="http://schemas.microsoft.com/office/drawing/2014/main" id="{582FE5D1-FED8-4F8E-BE44-5A1F018FE69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7C08EC13-8E94-4936-8792-79A47D5F25D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1" name="Picture 10">
            <a:extLst>
              <a:ext uri="{FF2B5EF4-FFF2-40B4-BE49-F238E27FC236}">
                <a16:creationId xmlns:a16="http://schemas.microsoft.com/office/drawing/2014/main" id="{98768C28-B983-433F-AB47-FB7FEB97190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34727" y="474595"/>
            <a:ext cx="1592319" cy="1592319"/>
          </a:xfrm>
          <a:prstGeom prst="rect">
            <a:avLst/>
          </a:prstGeom>
          <a:solidFill>
            <a:schemeClr val="bg1"/>
          </a:solidFill>
          <a:ln w="76200">
            <a:solidFill>
              <a:schemeClr val="bg1"/>
            </a:solidFill>
          </a:ln>
        </p:spPr>
      </p:pic>
      <p:pic>
        <p:nvPicPr>
          <p:cNvPr id="62" name="Picture 2">
            <a:extLst>
              <a:ext uri="{FF2B5EF4-FFF2-40B4-BE49-F238E27FC236}">
                <a16:creationId xmlns:a16="http://schemas.microsoft.com/office/drawing/2014/main" id="{5B366D66-85D6-40C9-B702-7CEEA2C63AD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58854" y="1287657"/>
            <a:ext cx="619632" cy="619632"/>
          </a:xfrm>
          <a:prstGeom prst="rect">
            <a:avLst/>
          </a:prstGeom>
          <a:solidFill>
            <a:schemeClr val="bg1"/>
          </a:solidFill>
          <a:ln w="76200">
            <a:solidFill>
              <a:schemeClr val="bg1"/>
            </a:solidFill>
          </a:ln>
        </p:spPr>
      </p:pic>
      <p:pic>
        <p:nvPicPr>
          <p:cNvPr id="63" name="Picture 4">
            <a:extLst>
              <a:ext uri="{FF2B5EF4-FFF2-40B4-BE49-F238E27FC236}">
                <a16:creationId xmlns:a16="http://schemas.microsoft.com/office/drawing/2014/main" id="{3A723CD7-8867-4074-8402-F258634995F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54149" y="869138"/>
            <a:ext cx="437694" cy="437694"/>
          </a:xfrm>
          <a:prstGeom prst="rect">
            <a:avLst/>
          </a:prstGeom>
          <a:solidFill>
            <a:schemeClr val="bg1"/>
          </a:solidFill>
          <a:ln w="76200">
            <a:solidFill>
              <a:schemeClr val="bg1"/>
            </a:solidFill>
          </a:ln>
        </p:spPr>
      </p:pic>
      <p:pic>
        <p:nvPicPr>
          <p:cNvPr id="65" name="Picture 6">
            <a:extLst>
              <a:ext uri="{FF2B5EF4-FFF2-40B4-BE49-F238E27FC236}">
                <a16:creationId xmlns:a16="http://schemas.microsoft.com/office/drawing/2014/main" id="{BE7DEA98-5AE0-493E-B42E-4674FBF9B9E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90738" y="1372671"/>
            <a:ext cx="437694" cy="437694"/>
          </a:xfrm>
          <a:prstGeom prst="rect">
            <a:avLst/>
          </a:prstGeom>
          <a:solidFill>
            <a:schemeClr val="bg1"/>
          </a:solidFill>
          <a:ln w="76200">
            <a:solidFill>
              <a:schemeClr val="bg1"/>
            </a:solidFill>
          </a:ln>
        </p:spPr>
      </p:pic>
      <p:pic>
        <p:nvPicPr>
          <p:cNvPr id="66" name="Picture 8">
            <a:extLst>
              <a:ext uri="{FF2B5EF4-FFF2-40B4-BE49-F238E27FC236}">
                <a16:creationId xmlns:a16="http://schemas.microsoft.com/office/drawing/2014/main" id="{C476C1BD-73AC-4F65-84F1-B426039B604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64344" y="699365"/>
            <a:ext cx="619632" cy="619632"/>
          </a:xfrm>
          <a:prstGeom prst="rect">
            <a:avLst/>
          </a:prstGeom>
          <a:solidFill>
            <a:schemeClr val="bg1"/>
          </a:solidFill>
          <a:ln w="76200">
            <a:solidFill>
              <a:schemeClr val="bg1"/>
            </a:solidFill>
          </a:ln>
        </p:spPr>
      </p:pic>
      <p:pic>
        <p:nvPicPr>
          <p:cNvPr id="67" name="Picture 2">
            <a:extLst>
              <a:ext uri="{FF2B5EF4-FFF2-40B4-BE49-F238E27FC236}">
                <a16:creationId xmlns:a16="http://schemas.microsoft.com/office/drawing/2014/main" id="{5A47268A-8AB9-4384-BCA5-BE54ADB103B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327616" y="934864"/>
            <a:ext cx="852110" cy="852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39782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32414" y="3075155"/>
            <a:ext cx="3327172" cy="518437"/>
          </a:xfrm>
          <a:solidFill>
            <a:schemeClr val="tx1">
              <a:lumMod val="50000"/>
            </a:schemeClr>
          </a:solidFill>
        </p:spPr>
        <p:txBody>
          <a:bodyPr>
            <a:normAutofit fontScale="90000"/>
          </a:bodyPr>
          <a:lstStyle/>
          <a:p>
            <a:r>
              <a:rPr lang="fr-FR" sz="2800" dirty="0">
                <a:solidFill>
                  <a:schemeClr val="bg1"/>
                </a:solidFill>
              </a:rPr>
              <a:t>Industrialisation phase</a:t>
            </a:r>
          </a:p>
        </p:txBody>
      </p:sp>
      <p:sp>
        <p:nvSpPr>
          <p:cNvPr id="5" name="ZoneTexte 4">
            <a:extLst>
              <a:ext uri="{FF2B5EF4-FFF2-40B4-BE49-F238E27FC236}">
                <a16:creationId xmlns:a16="http://schemas.microsoft.com/office/drawing/2014/main" id="{145FE02D-1B8D-4BE9-8460-99EAFFD36EA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
        <p:nvSpPr>
          <p:cNvPr id="6" name="Rectangle 5">
            <a:extLst>
              <a:ext uri="{FF2B5EF4-FFF2-40B4-BE49-F238E27FC236}">
                <a16:creationId xmlns:a16="http://schemas.microsoft.com/office/drawing/2014/main" id="{365AFA1F-F092-4D98-AFFF-FB4EDA0FAC6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84418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6" name="Titre 1">
            <a:extLst>
              <a:ext uri="{FF2B5EF4-FFF2-40B4-BE49-F238E27FC236}">
                <a16:creationId xmlns:a16="http://schemas.microsoft.com/office/drawing/2014/main" id="{69C88B34-DF5E-4127-AF3C-5F366A27AEC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35" name="ZoneTexte 34">
            <a:extLst>
              <a:ext uri="{FF2B5EF4-FFF2-40B4-BE49-F238E27FC236}">
                <a16:creationId xmlns:a16="http://schemas.microsoft.com/office/drawing/2014/main" id="{2086875C-3244-4E04-8728-B1D6C4F263DD}"/>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38" name="Picture 6">
            <a:extLst>
              <a:ext uri="{FF2B5EF4-FFF2-40B4-BE49-F238E27FC236}">
                <a16:creationId xmlns:a16="http://schemas.microsoft.com/office/drawing/2014/main" id="{CD29A476-A176-4A95-B8A0-6C0D40FEDD4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25B47A27-D05F-4EFF-AB01-F94A15851FB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3F32B228-8E8F-4FA7-B7C6-A78AEACD64D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4862468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6" name="Titre 1">
            <a:extLst>
              <a:ext uri="{FF2B5EF4-FFF2-40B4-BE49-F238E27FC236}">
                <a16:creationId xmlns:a16="http://schemas.microsoft.com/office/drawing/2014/main" id="{69C88B34-DF5E-4127-AF3C-5F366A27AEC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35" name="ZoneTexte 34">
            <a:extLst>
              <a:ext uri="{FF2B5EF4-FFF2-40B4-BE49-F238E27FC236}">
                <a16:creationId xmlns:a16="http://schemas.microsoft.com/office/drawing/2014/main" id="{2086875C-3244-4E04-8728-B1D6C4F263DD}"/>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38" name="Picture 6">
            <a:extLst>
              <a:ext uri="{FF2B5EF4-FFF2-40B4-BE49-F238E27FC236}">
                <a16:creationId xmlns:a16="http://schemas.microsoft.com/office/drawing/2014/main" id="{CD29A476-A176-4A95-B8A0-6C0D40FEDD4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25B47A27-D05F-4EFF-AB01-F94A15851FB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3F32B228-8E8F-4FA7-B7C6-A78AEACD64D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890189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84709" y="3556330"/>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3" name="Titre 1">
            <a:extLst>
              <a:ext uri="{FF2B5EF4-FFF2-40B4-BE49-F238E27FC236}">
                <a16:creationId xmlns:a16="http://schemas.microsoft.com/office/drawing/2014/main" id="{4A087C0C-BA8F-4A8A-8E76-99C6047A8514}"/>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46" name="ZoneTexte 45">
            <a:extLst>
              <a:ext uri="{FF2B5EF4-FFF2-40B4-BE49-F238E27FC236}">
                <a16:creationId xmlns:a16="http://schemas.microsoft.com/office/drawing/2014/main" id="{7A948CFC-235B-4129-ACAD-149038E689DE}"/>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51" name="Picture 6">
            <a:extLst>
              <a:ext uri="{FF2B5EF4-FFF2-40B4-BE49-F238E27FC236}">
                <a16:creationId xmlns:a16="http://schemas.microsoft.com/office/drawing/2014/main" id="{FAC8E82E-0760-4D62-84C9-6315F86748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a:extLst>
              <a:ext uri="{FF2B5EF4-FFF2-40B4-BE49-F238E27FC236}">
                <a16:creationId xmlns:a16="http://schemas.microsoft.com/office/drawing/2014/main" id="{E290E849-8DAA-461E-A27A-0FFD98A2EEB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4E2290E1-1F14-49A6-B7ED-336BA542FEF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69586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1A7F95F-DF49-4049-8E56-6BE364BD01F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a:extLst>
              <a:ext uri="{FF2B5EF4-FFF2-40B4-BE49-F238E27FC236}">
                <a16:creationId xmlns:a16="http://schemas.microsoft.com/office/drawing/2014/main" id="{E2917D9B-21CE-4372-B96E-35EF0DDDE4DB}"/>
              </a:ext>
            </a:extLst>
          </p:cNvPr>
          <p:cNvSpPr/>
          <p:nvPr/>
        </p:nvSpPr>
        <p:spPr>
          <a:xfrm>
            <a:off x="504825" y="-1476608"/>
            <a:ext cx="11182350" cy="10315808"/>
          </a:xfrm>
          <a:prstGeom prst="ellipse">
            <a:avLst/>
          </a:prstGeom>
          <a:solidFill>
            <a:srgbClr val="7030A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dirty="0"/>
          </a:p>
        </p:txBody>
      </p:sp>
      <p:sp>
        <p:nvSpPr>
          <p:cNvPr id="5" name="Ellipse 4">
            <a:extLst>
              <a:ext uri="{FF2B5EF4-FFF2-40B4-BE49-F238E27FC236}">
                <a16:creationId xmlns:a16="http://schemas.microsoft.com/office/drawing/2014/main" id="{0E8E363D-2206-4FDB-AA2A-2D73D82FCC61}"/>
              </a:ext>
            </a:extLst>
          </p:cNvPr>
          <p:cNvSpPr/>
          <p:nvPr/>
        </p:nvSpPr>
        <p:spPr>
          <a:xfrm>
            <a:off x="4073701" y="647237"/>
            <a:ext cx="7284489" cy="6592225"/>
          </a:xfrm>
          <a:prstGeom prst="ellipse">
            <a:avLst/>
          </a:prstGeom>
          <a:solidFill>
            <a:schemeClr val="accent2">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dirty="0"/>
          </a:p>
        </p:txBody>
      </p:sp>
      <p:sp>
        <p:nvSpPr>
          <p:cNvPr id="4" name="Ellipse 3">
            <a:extLst>
              <a:ext uri="{FF2B5EF4-FFF2-40B4-BE49-F238E27FC236}">
                <a16:creationId xmlns:a16="http://schemas.microsoft.com/office/drawing/2014/main" id="{5119DFC2-30A9-4D5C-90CA-DAA6CD556EFC}"/>
              </a:ext>
            </a:extLst>
          </p:cNvPr>
          <p:cNvSpPr/>
          <p:nvPr/>
        </p:nvSpPr>
        <p:spPr>
          <a:xfrm>
            <a:off x="7175294" y="2511860"/>
            <a:ext cx="3672799" cy="343773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err="1"/>
              <a:t>Deep</a:t>
            </a:r>
            <a:r>
              <a:rPr lang="fr-FR" sz="3200" dirty="0"/>
              <a:t> Learning</a:t>
            </a:r>
          </a:p>
        </p:txBody>
      </p:sp>
      <p:sp>
        <p:nvSpPr>
          <p:cNvPr id="2" name="ZoneTexte 1">
            <a:extLst>
              <a:ext uri="{FF2B5EF4-FFF2-40B4-BE49-F238E27FC236}">
                <a16:creationId xmlns:a16="http://schemas.microsoft.com/office/drawing/2014/main" id="{0FA68BD3-2291-42EF-995D-918B725BBC99}"/>
              </a:ext>
            </a:extLst>
          </p:cNvPr>
          <p:cNvSpPr txBox="1"/>
          <p:nvPr/>
        </p:nvSpPr>
        <p:spPr>
          <a:xfrm>
            <a:off x="5879545" y="1649079"/>
            <a:ext cx="3672800" cy="646331"/>
          </a:xfrm>
          <a:prstGeom prst="rect">
            <a:avLst/>
          </a:prstGeom>
          <a:noFill/>
        </p:spPr>
        <p:txBody>
          <a:bodyPr wrap="none" rtlCol="0">
            <a:spAutoFit/>
          </a:bodyPr>
          <a:lstStyle/>
          <a:p>
            <a:r>
              <a:rPr lang="fr-FR" sz="3600" dirty="0">
                <a:solidFill>
                  <a:schemeClr val="bg2"/>
                </a:solidFill>
              </a:rPr>
              <a:t>Machine Learning</a:t>
            </a:r>
          </a:p>
        </p:txBody>
      </p:sp>
      <p:sp>
        <p:nvSpPr>
          <p:cNvPr id="9" name="ZoneTexte 8">
            <a:extLst>
              <a:ext uri="{FF2B5EF4-FFF2-40B4-BE49-F238E27FC236}">
                <a16:creationId xmlns:a16="http://schemas.microsoft.com/office/drawing/2014/main" id="{250360B7-0FA3-41E1-B706-4FC6EC080FEB}"/>
              </a:ext>
            </a:extLst>
          </p:cNvPr>
          <p:cNvSpPr txBox="1"/>
          <p:nvPr/>
        </p:nvSpPr>
        <p:spPr>
          <a:xfrm>
            <a:off x="2206745" y="430787"/>
            <a:ext cx="4109330" cy="646331"/>
          </a:xfrm>
          <a:prstGeom prst="rect">
            <a:avLst/>
          </a:prstGeom>
          <a:noFill/>
        </p:spPr>
        <p:txBody>
          <a:bodyPr wrap="none" rtlCol="0">
            <a:spAutoFit/>
          </a:bodyPr>
          <a:lstStyle/>
          <a:p>
            <a:r>
              <a:rPr lang="fr-FR" sz="3600" dirty="0" err="1">
                <a:solidFill>
                  <a:schemeClr val="bg2"/>
                </a:solidFill>
              </a:rPr>
              <a:t>Artificial</a:t>
            </a:r>
            <a:r>
              <a:rPr lang="fr-FR" sz="3600" dirty="0">
                <a:solidFill>
                  <a:schemeClr val="bg2"/>
                </a:solidFill>
              </a:rPr>
              <a:t> Intelligence</a:t>
            </a:r>
          </a:p>
        </p:txBody>
      </p:sp>
      <p:sp>
        <p:nvSpPr>
          <p:cNvPr id="7" name="ZoneTexte 6">
            <a:extLst>
              <a:ext uri="{FF2B5EF4-FFF2-40B4-BE49-F238E27FC236}">
                <a16:creationId xmlns:a16="http://schemas.microsoft.com/office/drawing/2014/main" id="{79865440-1278-4B51-9104-9EE3CDDFEF41}"/>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239572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81" idx="2"/>
            <a:endCxn id="67" idx="0"/>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Connecteur droit avec flèche 111">
            <a:extLst>
              <a:ext uri="{FF2B5EF4-FFF2-40B4-BE49-F238E27FC236}">
                <a16:creationId xmlns:a16="http://schemas.microsoft.com/office/drawing/2014/main" id="{A1B32948-4880-4910-B70B-FE850425D0CD}"/>
              </a:ext>
            </a:extLst>
          </p:cNvPr>
          <p:cNvCxnSpPr>
            <a:cxnSpLocks/>
            <a:stCxn id="84" idx="2"/>
            <a:endCxn id="67" idx="0"/>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69" name="Titre 1">
            <a:extLst>
              <a:ext uri="{FF2B5EF4-FFF2-40B4-BE49-F238E27FC236}">
                <a16:creationId xmlns:a16="http://schemas.microsoft.com/office/drawing/2014/main" id="{6944A308-08AC-4E78-8F6B-58F67EB9B062}"/>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76" name="ZoneTexte 75">
            <a:extLst>
              <a:ext uri="{FF2B5EF4-FFF2-40B4-BE49-F238E27FC236}">
                <a16:creationId xmlns:a16="http://schemas.microsoft.com/office/drawing/2014/main" id="{33C558DB-6C14-4C9E-B0E0-C4ACD69F0A9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71" name="Picture 6">
            <a:extLst>
              <a:ext uri="{FF2B5EF4-FFF2-40B4-BE49-F238E27FC236}">
                <a16:creationId xmlns:a16="http://schemas.microsoft.com/office/drawing/2014/main" id="{5475C590-1ED1-4CA7-8D42-B79A03C5190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7451536F-9062-4311-87EF-1FE2DD38DDA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a:extLst>
              <a:ext uri="{FF2B5EF4-FFF2-40B4-BE49-F238E27FC236}">
                <a16:creationId xmlns:a16="http://schemas.microsoft.com/office/drawing/2014/main" id="{625A5A45-82A7-441C-9E98-F4569EA290A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4">
            <a:extLst>
              <a:ext uri="{FF2B5EF4-FFF2-40B4-BE49-F238E27FC236}">
                <a16:creationId xmlns:a16="http://schemas.microsoft.com/office/drawing/2014/main" id="{3C1815FD-3CBE-4DEE-922B-845B70BDB4D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03D5285D-89FB-42F2-A45A-0EA1D2C82BF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0" name="Picture 8">
            <a:extLst>
              <a:ext uri="{FF2B5EF4-FFF2-40B4-BE49-F238E27FC236}">
                <a16:creationId xmlns:a16="http://schemas.microsoft.com/office/drawing/2014/main" id="{01C809C2-39BA-4659-82FF-647A4F22362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Connecteur droit avec flèche 84">
            <a:extLst>
              <a:ext uri="{FF2B5EF4-FFF2-40B4-BE49-F238E27FC236}">
                <a16:creationId xmlns:a16="http://schemas.microsoft.com/office/drawing/2014/main" id="{790449C4-234E-4820-8FC1-83CA20B49E33}"/>
              </a:ext>
            </a:extLst>
          </p:cNvPr>
          <p:cNvCxnSpPr>
            <a:cxnSpLocks/>
            <a:stCxn id="70" idx="2"/>
            <a:endCxn id="67" idx="0"/>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05201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103" idx="1"/>
            <a:endCxn id="39" idx="3"/>
          </p:cNvCxnSpPr>
          <p:nvPr/>
        </p:nvCxnSpPr>
        <p:spPr>
          <a:xfrm flipH="1">
            <a:off x="7282865" y="2676702"/>
            <a:ext cx="1809962" cy="652528"/>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81" idx="2"/>
            <a:endCxn id="67" idx="0"/>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03" idx="1"/>
            <a:endCxn id="67" idx="3"/>
          </p:cNvCxnSpPr>
          <p:nvPr/>
        </p:nvCxnSpPr>
        <p:spPr>
          <a:xfrm flipH="1" flipV="1">
            <a:off x="7264455" y="2104871"/>
            <a:ext cx="1828372" cy="571831"/>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Connecteur droit avec flèche 111">
            <a:extLst>
              <a:ext uri="{FF2B5EF4-FFF2-40B4-BE49-F238E27FC236}">
                <a16:creationId xmlns:a16="http://schemas.microsoft.com/office/drawing/2014/main" id="{A1B32948-4880-4910-B70B-FE850425D0CD}"/>
              </a:ext>
            </a:extLst>
          </p:cNvPr>
          <p:cNvCxnSpPr>
            <a:cxnSpLocks/>
            <a:stCxn id="84" idx="2"/>
            <a:endCxn id="67" idx="0"/>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69" name="Titre 1">
            <a:extLst>
              <a:ext uri="{FF2B5EF4-FFF2-40B4-BE49-F238E27FC236}">
                <a16:creationId xmlns:a16="http://schemas.microsoft.com/office/drawing/2014/main" id="{6944A308-08AC-4E78-8F6B-58F67EB9B062}"/>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76" name="ZoneTexte 75">
            <a:extLst>
              <a:ext uri="{FF2B5EF4-FFF2-40B4-BE49-F238E27FC236}">
                <a16:creationId xmlns:a16="http://schemas.microsoft.com/office/drawing/2014/main" id="{33C558DB-6C14-4C9E-B0E0-C4ACD69F0A9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71" name="Picture 6">
            <a:extLst>
              <a:ext uri="{FF2B5EF4-FFF2-40B4-BE49-F238E27FC236}">
                <a16:creationId xmlns:a16="http://schemas.microsoft.com/office/drawing/2014/main" id="{5475C590-1ED1-4CA7-8D42-B79A03C5190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7451536F-9062-4311-87EF-1FE2DD38DDA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a:extLst>
              <a:ext uri="{FF2B5EF4-FFF2-40B4-BE49-F238E27FC236}">
                <a16:creationId xmlns:a16="http://schemas.microsoft.com/office/drawing/2014/main" id="{625A5A45-82A7-441C-9E98-F4569EA290A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4">
            <a:extLst>
              <a:ext uri="{FF2B5EF4-FFF2-40B4-BE49-F238E27FC236}">
                <a16:creationId xmlns:a16="http://schemas.microsoft.com/office/drawing/2014/main" id="{3C1815FD-3CBE-4DEE-922B-845B70BDB4D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03D5285D-89FB-42F2-A45A-0EA1D2C82BF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0" name="Picture 8">
            <a:extLst>
              <a:ext uri="{FF2B5EF4-FFF2-40B4-BE49-F238E27FC236}">
                <a16:creationId xmlns:a16="http://schemas.microsoft.com/office/drawing/2014/main" id="{01C809C2-39BA-4659-82FF-647A4F22362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Connecteur droit avec flèche 84">
            <a:extLst>
              <a:ext uri="{FF2B5EF4-FFF2-40B4-BE49-F238E27FC236}">
                <a16:creationId xmlns:a16="http://schemas.microsoft.com/office/drawing/2014/main" id="{790449C4-234E-4820-8FC1-83CA20B49E33}"/>
              </a:ext>
            </a:extLst>
          </p:cNvPr>
          <p:cNvCxnSpPr>
            <a:cxnSpLocks/>
            <a:stCxn id="70" idx="2"/>
            <a:endCxn id="67" idx="0"/>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77877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CB9A21A7-C30B-4B64-BAC1-A0294480159B}"/>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58" name="Picture 2" descr="OpenShift — Wikipédia">
            <a:extLst>
              <a:ext uri="{FF2B5EF4-FFF2-40B4-BE49-F238E27FC236}">
                <a16:creationId xmlns:a16="http://schemas.microsoft.com/office/drawing/2014/main" id="{2164E41B-6E42-46F3-92FE-8394A26DBFD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59" name="ZoneTexte 58">
            <a:extLst>
              <a:ext uri="{FF2B5EF4-FFF2-40B4-BE49-F238E27FC236}">
                <a16:creationId xmlns:a16="http://schemas.microsoft.com/office/drawing/2014/main" id="{321AAB02-FCF8-4B96-9BCC-2137B75CB486}"/>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60" name="Picture 2" descr="Kubernetes hands on series: Pods. Pods are the smallest deployable units… |  by Rakesh Jain | Medium">
            <a:extLst>
              <a:ext uri="{FF2B5EF4-FFF2-40B4-BE49-F238E27FC236}">
                <a16:creationId xmlns:a16="http://schemas.microsoft.com/office/drawing/2014/main" id="{C692A71E-2389-4CA7-9567-28DCDFA581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Kubernetes hands on series: Pods. Pods are the smallest deployable units… |  by Rakesh Jain | Medium">
            <a:extLst>
              <a:ext uri="{FF2B5EF4-FFF2-40B4-BE49-F238E27FC236}">
                <a16:creationId xmlns:a16="http://schemas.microsoft.com/office/drawing/2014/main" id="{28F4218E-2AA8-44E3-9E3E-BCE6D32986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Kubernetes hands on series: Pods. Pods are the smallest deployable units… |  by Rakesh Jain | Medium">
            <a:extLst>
              <a:ext uri="{FF2B5EF4-FFF2-40B4-BE49-F238E27FC236}">
                <a16:creationId xmlns:a16="http://schemas.microsoft.com/office/drawing/2014/main" id="{55731569-6CE3-42D4-861A-FF66FAAF9B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69" name="ZoneTexte 68">
            <a:extLst>
              <a:ext uri="{FF2B5EF4-FFF2-40B4-BE49-F238E27FC236}">
                <a16:creationId xmlns:a16="http://schemas.microsoft.com/office/drawing/2014/main" id="{061606CD-ADAD-47F3-BE85-E998028F1A23}"/>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71" name="ZoneTexte 70">
            <a:extLst>
              <a:ext uri="{FF2B5EF4-FFF2-40B4-BE49-F238E27FC236}">
                <a16:creationId xmlns:a16="http://schemas.microsoft.com/office/drawing/2014/main" id="{092204FF-F8BE-49C7-985F-0E37D32A4E5E}"/>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6" name="ZoneTexte 75">
            <a:extLst>
              <a:ext uri="{FF2B5EF4-FFF2-40B4-BE49-F238E27FC236}">
                <a16:creationId xmlns:a16="http://schemas.microsoft.com/office/drawing/2014/main" id="{F4030B4C-6F65-46F6-9ED3-8A140695B19B}"/>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81" name="Titre 1">
            <a:extLst>
              <a:ext uri="{FF2B5EF4-FFF2-40B4-BE49-F238E27FC236}">
                <a16:creationId xmlns:a16="http://schemas.microsoft.com/office/drawing/2014/main" id="{47C26101-0477-4537-8312-E8F2A8296A1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85" name="ZoneTexte 84">
            <a:extLst>
              <a:ext uri="{FF2B5EF4-FFF2-40B4-BE49-F238E27FC236}">
                <a16:creationId xmlns:a16="http://schemas.microsoft.com/office/drawing/2014/main" id="{5E7CFD22-009B-4777-A225-ADDCD856043D}"/>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84" name="Picture 6">
            <a:extLst>
              <a:ext uri="{FF2B5EF4-FFF2-40B4-BE49-F238E27FC236}">
                <a16:creationId xmlns:a16="http://schemas.microsoft.com/office/drawing/2014/main" id="{47E95C59-AEEB-4C6D-84F4-B933642D0E1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a:extLst>
              <a:ext uri="{FF2B5EF4-FFF2-40B4-BE49-F238E27FC236}">
                <a16:creationId xmlns:a16="http://schemas.microsoft.com/office/drawing/2014/main" id="{91434377-371E-419F-B01F-8B4B431D46F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70" name="Rectangle 69">
            <a:extLst>
              <a:ext uri="{FF2B5EF4-FFF2-40B4-BE49-F238E27FC236}">
                <a16:creationId xmlns:a16="http://schemas.microsoft.com/office/drawing/2014/main" id="{279F2327-433A-40C0-999C-AE4AF553CA2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0" name="Picture 6">
            <a:extLst>
              <a:ext uri="{FF2B5EF4-FFF2-40B4-BE49-F238E27FC236}">
                <a16:creationId xmlns:a16="http://schemas.microsoft.com/office/drawing/2014/main" id="{D20E65B4-35B4-4BF8-BFBB-D43D2F02EC5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4">
            <a:extLst>
              <a:ext uri="{FF2B5EF4-FFF2-40B4-BE49-F238E27FC236}">
                <a16:creationId xmlns:a16="http://schemas.microsoft.com/office/drawing/2014/main" id="{F05D1B94-C6A3-4E44-BF6E-0EA2224E58D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8">
            <a:extLst>
              <a:ext uri="{FF2B5EF4-FFF2-40B4-BE49-F238E27FC236}">
                <a16:creationId xmlns:a16="http://schemas.microsoft.com/office/drawing/2014/main" id="{A23F488A-BDB9-4BBB-A594-1D8E59D3BA2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4" descr="Azure Machine Learning">
            <a:extLst>
              <a:ext uri="{FF2B5EF4-FFF2-40B4-BE49-F238E27FC236}">
                <a16:creationId xmlns:a16="http://schemas.microsoft.com/office/drawing/2014/main" id="{67B38922-8909-4FC5-8216-62775A4BC0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E1B8482B-7564-4EDC-9567-A3450F5DBF12}"/>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97" name="ZoneTexte 96">
            <a:extLst>
              <a:ext uri="{FF2B5EF4-FFF2-40B4-BE49-F238E27FC236}">
                <a16:creationId xmlns:a16="http://schemas.microsoft.com/office/drawing/2014/main" id="{7561C245-4AEF-4F97-B248-3933DC917767}"/>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98" name="Rectangle 97">
            <a:extLst>
              <a:ext uri="{FF2B5EF4-FFF2-40B4-BE49-F238E27FC236}">
                <a16:creationId xmlns:a16="http://schemas.microsoft.com/office/drawing/2014/main" id="{E2E61CE9-F293-410B-98B5-5163373A3B7B}"/>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99" name="Rectangle 98">
            <a:extLst>
              <a:ext uri="{FF2B5EF4-FFF2-40B4-BE49-F238E27FC236}">
                <a16:creationId xmlns:a16="http://schemas.microsoft.com/office/drawing/2014/main" id="{EA396E47-106B-4621-82C8-D3A389EE6257}"/>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100" name="Rectangle 99">
            <a:extLst>
              <a:ext uri="{FF2B5EF4-FFF2-40B4-BE49-F238E27FC236}">
                <a16:creationId xmlns:a16="http://schemas.microsoft.com/office/drawing/2014/main" id="{B7330F15-0D83-4B68-B055-1451BBBFC52C}"/>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101" name="Rectangle 100">
            <a:extLst>
              <a:ext uri="{FF2B5EF4-FFF2-40B4-BE49-F238E27FC236}">
                <a16:creationId xmlns:a16="http://schemas.microsoft.com/office/drawing/2014/main" id="{306AF3AC-F279-44DE-AAB7-C4858CBA38FE}"/>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103" name="Rectangle 102">
            <a:extLst>
              <a:ext uri="{FF2B5EF4-FFF2-40B4-BE49-F238E27FC236}">
                <a16:creationId xmlns:a16="http://schemas.microsoft.com/office/drawing/2014/main" id="{BD6AD94D-2156-4EA4-BDF6-44B2EF0E0504}"/>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108" name="Rectangle 107">
            <a:extLst>
              <a:ext uri="{FF2B5EF4-FFF2-40B4-BE49-F238E27FC236}">
                <a16:creationId xmlns:a16="http://schemas.microsoft.com/office/drawing/2014/main" id="{E7907F57-283C-4AC6-BF05-E75115125BC8}"/>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109" name="Connecteur droit avec flèche 108">
            <a:extLst>
              <a:ext uri="{FF2B5EF4-FFF2-40B4-BE49-F238E27FC236}">
                <a16:creationId xmlns:a16="http://schemas.microsoft.com/office/drawing/2014/main" id="{88DBA7BA-56F8-46E6-9709-B1C95DBBF62A}"/>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necteur droit avec flèche 110">
            <a:extLst>
              <a:ext uri="{FF2B5EF4-FFF2-40B4-BE49-F238E27FC236}">
                <a16:creationId xmlns:a16="http://schemas.microsoft.com/office/drawing/2014/main" id="{FF2BE47E-28DC-4DC8-A8F7-0E17BBD69F6A}"/>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Connecteur droit avec flèche 113">
            <a:extLst>
              <a:ext uri="{FF2B5EF4-FFF2-40B4-BE49-F238E27FC236}">
                <a16:creationId xmlns:a16="http://schemas.microsoft.com/office/drawing/2014/main" id="{ED04D2AE-0064-43DD-9B9E-A888D6ADF9BC}"/>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Connecteur droit avec flèche 114">
            <a:extLst>
              <a:ext uri="{FF2B5EF4-FFF2-40B4-BE49-F238E27FC236}">
                <a16:creationId xmlns:a16="http://schemas.microsoft.com/office/drawing/2014/main" id="{D3E04D32-4D3D-4354-B86A-7A5463A9310F}"/>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7" name="Cylindre 116">
            <a:extLst>
              <a:ext uri="{FF2B5EF4-FFF2-40B4-BE49-F238E27FC236}">
                <a16:creationId xmlns:a16="http://schemas.microsoft.com/office/drawing/2014/main" id="{761F6E02-1638-40DB-84D2-458767A82BC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8" name="Connecteur droit avec flèche 117">
            <a:extLst>
              <a:ext uri="{FF2B5EF4-FFF2-40B4-BE49-F238E27FC236}">
                <a16:creationId xmlns:a16="http://schemas.microsoft.com/office/drawing/2014/main" id="{0B356D7A-B463-4D71-BCE2-DB21C87FA97C}"/>
              </a:ext>
            </a:extLst>
          </p:cNvPr>
          <p:cNvCxnSpPr>
            <a:endCxn id="117"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21" name="Picture 8">
            <a:extLst>
              <a:ext uri="{FF2B5EF4-FFF2-40B4-BE49-F238E27FC236}">
                <a16:creationId xmlns:a16="http://schemas.microsoft.com/office/drawing/2014/main" id="{AC5F697D-6E4C-4D30-8E12-662D95868E6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7460" t="11033" r="9943" b="57089"/>
          <a:stretch/>
        </p:blipFill>
        <p:spPr bwMode="auto">
          <a:xfrm>
            <a:off x="7593536" y="5059805"/>
            <a:ext cx="637901" cy="623821"/>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8">
            <a:extLst>
              <a:ext uri="{FF2B5EF4-FFF2-40B4-BE49-F238E27FC236}">
                <a16:creationId xmlns:a16="http://schemas.microsoft.com/office/drawing/2014/main" id="{7386E1F6-C501-4F41-A510-D7D1120638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5505" y="5168125"/>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2" descr="Azure DevOps Pipelines: Multi-Stage Pipelines">
            <a:extLst>
              <a:ext uri="{FF2B5EF4-FFF2-40B4-BE49-F238E27FC236}">
                <a16:creationId xmlns:a16="http://schemas.microsoft.com/office/drawing/2014/main" id="{9EA508AE-CD1C-467C-AF00-397696A90E0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36528" y="4803651"/>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25" name="Connecteur droit avec flèche 124">
            <a:extLst>
              <a:ext uri="{FF2B5EF4-FFF2-40B4-BE49-F238E27FC236}">
                <a16:creationId xmlns:a16="http://schemas.microsoft.com/office/drawing/2014/main" id="{74798CDA-6E92-4889-9EB6-0D6E970C8C5E}"/>
              </a:ext>
            </a:extLst>
          </p:cNvPr>
          <p:cNvCxnSpPr>
            <a:cxnSpLocks/>
            <a:stCxn id="123" idx="1"/>
          </p:cNvCxnSpPr>
          <p:nvPr/>
        </p:nvCxnSpPr>
        <p:spPr>
          <a:xfrm flipH="1">
            <a:off x="4972717" y="5371716"/>
            <a:ext cx="982788" cy="0"/>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Connecteur droit avec flèche 125">
            <a:extLst>
              <a:ext uri="{FF2B5EF4-FFF2-40B4-BE49-F238E27FC236}">
                <a16:creationId xmlns:a16="http://schemas.microsoft.com/office/drawing/2014/main" id="{C32EFBDF-86C9-4F36-8A6B-AF3B9748DDEE}"/>
              </a:ext>
            </a:extLst>
          </p:cNvPr>
          <p:cNvCxnSpPr>
            <a:cxnSpLocks/>
            <a:stCxn id="121" idx="1"/>
            <a:endCxn id="123" idx="3"/>
          </p:cNvCxnSpPr>
          <p:nvPr/>
        </p:nvCxnSpPr>
        <p:spPr>
          <a:xfrm flipH="1">
            <a:off x="6929699" y="5371716"/>
            <a:ext cx="663837"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67614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99" name="Titre 1">
            <a:extLst>
              <a:ext uri="{FF2B5EF4-FFF2-40B4-BE49-F238E27FC236}">
                <a16:creationId xmlns:a16="http://schemas.microsoft.com/office/drawing/2014/main" id="{6D2AF0AE-DC7C-45D6-84FC-ADFDA9405029}"/>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94" name="ZoneTexte 93">
            <a:extLst>
              <a:ext uri="{FF2B5EF4-FFF2-40B4-BE49-F238E27FC236}">
                <a16:creationId xmlns:a16="http://schemas.microsoft.com/office/drawing/2014/main" id="{BCDD5F27-6828-4F46-A0BE-08D224BD9F7A}"/>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100" name="Picture 6">
            <a:extLst>
              <a:ext uri="{FF2B5EF4-FFF2-40B4-BE49-F238E27FC236}">
                <a16:creationId xmlns:a16="http://schemas.microsoft.com/office/drawing/2014/main" id="{A2AE6537-D5F4-4732-9CF5-73D826D1D94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4">
            <a:extLst>
              <a:ext uri="{FF2B5EF4-FFF2-40B4-BE49-F238E27FC236}">
                <a16:creationId xmlns:a16="http://schemas.microsoft.com/office/drawing/2014/main" id="{C5583DB4-2AA4-4081-9352-3B7A931A21A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a:extLst>
              <a:ext uri="{FF2B5EF4-FFF2-40B4-BE49-F238E27FC236}">
                <a16:creationId xmlns:a16="http://schemas.microsoft.com/office/drawing/2014/main" id="{7E43ACAA-DCD3-460B-83BA-D38777C9ED0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7" name="Connecteur droit avec flèche 106">
            <a:extLst>
              <a:ext uri="{FF2B5EF4-FFF2-40B4-BE49-F238E27FC236}">
                <a16:creationId xmlns:a16="http://schemas.microsoft.com/office/drawing/2014/main" id="{1B67B352-24BC-418C-828A-6A1F4DD09E82}"/>
              </a:ext>
            </a:extLst>
          </p:cNvPr>
          <p:cNvCxnSpPr>
            <a:cxnSpLocks/>
            <a:stCxn id="109"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Connecteur droit avec flèche 107">
            <a:extLst>
              <a:ext uri="{FF2B5EF4-FFF2-40B4-BE49-F238E27FC236}">
                <a16:creationId xmlns:a16="http://schemas.microsoft.com/office/drawing/2014/main" id="{7FBA6591-F1BD-4E6A-BF50-6EBC6F3989AE}"/>
              </a:ext>
            </a:extLst>
          </p:cNvPr>
          <p:cNvCxnSpPr>
            <a:cxnSpLocks/>
            <a:stCxn id="110"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09" name="Picture 6">
            <a:extLst>
              <a:ext uri="{FF2B5EF4-FFF2-40B4-BE49-F238E27FC236}">
                <a16:creationId xmlns:a16="http://schemas.microsoft.com/office/drawing/2014/main" id="{BA1A4FDA-F0B9-4A8D-8478-C80CB1E9120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4">
            <a:extLst>
              <a:ext uri="{FF2B5EF4-FFF2-40B4-BE49-F238E27FC236}">
                <a16:creationId xmlns:a16="http://schemas.microsoft.com/office/drawing/2014/main" id="{17EA92D0-1B7E-4C9B-9770-C651CDC814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8">
            <a:extLst>
              <a:ext uri="{FF2B5EF4-FFF2-40B4-BE49-F238E27FC236}">
                <a16:creationId xmlns:a16="http://schemas.microsoft.com/office/drawing/2014/main" id="{A1847025-69EB-46E1-90A2-6A462BBC2B3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16" name="Connecteur droit avec flèche 115">
            <a:extLst>
              <a:ext uri="{FF2B5EF4-FFF2-40B4-BE49-F238E27FC236}">
                <a16:creationId xmlns:a16="http://schemas.microsoft.com/office/drawing/2014/main" id="{15364DF3-38FA-496D-80C5-9122D50B3B47}"/>
              </a:ext>
            </a:extLst>
          </p:cNvPr>
          <p:cNvCxnSpPr>
            <a:cxnSpLocks/>
            <a:stCxn id="112"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68964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99" name="Titre 1">
            <a:extLst>
              <a:ext uri="{FF2B5EF4-FFF2-40B4-BE49-F238E27FC236}">
                <a16:creationId xmlns:a16="http://schemas.microsoft.com/office/drawing/2014/main" id="{6D2AF0AE-DC7C-45D6-84FC-ADFDA9405029}"/>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94" name="ZoneTexte 93">
            <a:extLst>
              <a:ext uri="{FF2B5EF4-FFF2-40B4-BE49-F238E27FC236}">
                <a16:creationId xmlns:a16="http://schemas.microsoft.com/office/drawing/2014/main" id="{BCDD5F27-6828-4F46-A0BE-08D224BD9F7A}"/>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100" name="Picture 6">
            <a:extLst>
              <a:ext uri="{FF2B5EF4-FFF2-40B4-BE49-F238E27FC236}">
                <a16:creationId xmlns:a16="http://schemas.microsoft.com/office/drawing/2014/main" id="{A2AE6537-D5F4-4732-9CF5-73D826D1D94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4">
            <a:extLst>
              <a:ext uri="{FF2B5EF4-FFF2-40B4-BE49-F238E27FC236}">
                <a16:creationId xmlns:a16="http://schemas.microsoft.com/office/drawing/2014/main" id="{C5583DB4-2AA4-4081-9352-3B7A931A21A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a:extLst>
              <a:ext uri="{FF2B5EF4-FFF2-40B4-BE49-F238E27FC236}">
                <a16:creationId xmlns:a16="http://schemas.microsoft.com/office/drawing/2014/main" id="{7E43ACAA-DCD3-460B-83BA-D38777C9ED0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7" name="Connecteur droit avec flèche 106">
            <a:extLst>
              <a:ext uri="{FF2B5EF4-FFF2-40B4-BE49-F238E27FC236}">
                <a16:creationId xmlns:a16="http://schemas.microsoft.com/office/drawing/2014/main" id="{1B67B352-24BC-418C-828A-6A1F4DD09E82}"/>
              </a:ext>
            </a:extLst>
          </p:cNvPr>
          <p:cNvCxnSpPr>
            <a:cxnSpLocks/>
            <a:stCxn id="109"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Connecteur droit avec flèche 107">
            <a:extLst>
              <a:ext uri="{FF2B5EF4-FFF2-40B4-BE49-F238E27FC236}">
                <a16:creationId xmlns:a16="http://schemas.microsoft.com/office/drawing/2014/main" id="{7FBA6591-F1BD-4E6A-BF50-6EBC6F3989AE}"/>
              </a:ext>
            </a:extLst>
          </p:cNvPr>
          <p:cNvCxnSpPr>
            <a:cxnSpLocks/>
            <a:stCxn id="110"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09" name="Picture 6">
            <a:extLst>
              <a:ext uri="{FF2B5EF4-FFF2-40B4-BE49-F238E27FC236}">
                <a16:creationId xmlns:a16="http://schemas.microsoft.com/office/drawing/2014/main" id="{BA1A4FDA-F0B9-4A8D-8478-C80CB1E9120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4">
            <a:extLst>
              <a:ext uri="{FF2B5EF4-FFF2-40B4-BE49-F238E27FC236}">
                <a16:creationId xmlns:a16="http://schemas.microsoft.com/office/drawing/2014/main" id="{17EA92D0-1B7E-4C9B-9770-C651CDC814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8">
            <a:extLst>
              <a:ext uri="{FF2B5EF4-FFF2-40B4-BE49-F238E27FC236}">
                <a16:creationId xmlns:a16="http://schemas.microsoft.com/office/drawing/2014/main" id="{A1847025-69EB-46E1-90A2-6A462BBC2B3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16" name="Connecteur droit avec flèche 115">
            <a:extLst>
              <a:ext uri="{FF2B5EF4-FFF2-40B4-BE49-F238E27FC236}">
                <a16:creationId xmlns:a16="http://schemas.microsoft.com/office/drawing/2014/main" id="{15364DF3-38FA-496D-80C5-9122D50B3B47}"/>
              </a:ext>
            </a:extLst>
          </p:cNvPr>
          <p:cNvCxnSpPr>
            <a:cxnSpLocks/>
            <a:stCxn id="112"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5718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0" name="Titre 1">
            <a:extLst>
              <a:ext uri="{FF2B5EF4-FFF2-40B4-BE49-F238E27FC236}">
                <a16:creationId xmlns:a16="http://schemas.microsoft.com/office/drawing/2014/main" id="{EDFBC91D-F21D-48D9-8F1A-D9BB793F83F3}"/>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dirty="0">
                <a:solidFill>
                  <a:schemeClr val="bg1"/>
                </a:solidFill>
              </a:rPr>
              <a:t>Industrialisation phase</a:t>
            </a:r>
          </a:p>
        </p:txBody>
      </p:sp>
      <p:sp>
        <p:nvSpPr>
          <p:cNvPr id="94" name="ZoneTexte 93">
            <a:extLst>
              <a:ext uri="{FF2B5EF4-FFF2-40B4-BE49-F238E27FC236}">
                <a16:creationId xmlns:a16="http://schemas.microsoft.com/office/drawing/2014/main" id="{6D647B17-60FB-4B37-8849-6100D84C21CD}"/>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101" name="Picture 6">
            <a:extLst>
              <a:ext uri="{FF2B5EF4-FFF2-40B4-BE49-F238E27FC236}">
                <a16:creationId xmlns:a16="http://schemas.microsoft.com/office/drawing/2014/main" id="{734662DC-3AAA-4F0E-96ED-52502BF04E0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B5A5D750-E288-496E-B95F-01CE9C30F92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7BB8D620-2646-4313-AE7F-D260B7A9062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9" name="Connecteur droit avec flèche 108">
            <a:extLst>
              <a:ext uri="{FF2B5EF4-FFF2-40B4-BE49-F238E27FC236}">
                <a16:creationId xmlns:a16="http://schemas.microsoft.com/office/drawing/2014/main" id="{D2144180-867B-47AC-874E-DACAC27C0D63}"/>
              </a:ext>
            </a:extLst>
          </p:cNvPr>
          <p:cNvCxnSpPr>
            <a:cxnSpLocks/>
            <a:stCxn id="116"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9F6C4FF8-1657-427A-803C-8C8BEE3703B9}"/>
              </a:ext>
            </a:extLst>
          </p:cNvPr>
          <p:cNvCxnSpPr>
            <a:cxnSpLocks/>
            <a:stCxn id="122"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16" name="Picture 6">
            <a:extLst>
              <a:ext uri="{FF2B5EF4-FFF2-40B4-BE49-F238E27FC236}">
                <a16:creationId xmlns:a16="http://schemas.microsoft.com/office/drawing/2014/main" id="{EDA76EEC-C98F-47CC-ADBE-A9A113AECEF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a:extLst>
              <a:ext uri="{FF2B5EF4-FFF2-40B4-BE49-F238E27FC236}">
                <a16:creationId xmlns:a16="http://schemas.microsoft.com/office/drawing/2014/main" id="{A3ECD70A-D406-4F8F-BEAA-68122E8F8C0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8">
            <a:extLst>
              <a:ext uri="{FF2B5EF4-FFF2-40B4-BE49-F238E27FC236}">
                <a16:creationId xmlns:a16="http://schemas.microsoft.com/office/drawing/2014/main" id="{BFFBC910-400C-42CD-887C-5F00F7724D6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Connecteur droit avec flèche 149">
            <a:extLst>
              <a:ext uri="{FF2B5EF4-FFF2-40B4-BE49-F238E27FC236}">
                <a16:creationId xmlns:a16="http://schemas.microsoft.com/office/drawing/2014/main" id="{4EB6963F-0660-4FA5-BB68-691E63D91E0F}"/>
              </a:ext>
            </a:extLst>
          </p:cNvPr>
          <p:cNvCxnSpPr>
            <a:cxnSpLocks/>
            <a:stCxn id="149"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5648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err="1">
                <a:solidFill>
                  <a:schemeClr val="bg1"/>
                </a:solidFill>
              </a:rPr>
              <a:t>Deployment</a:t>
            </a:r>
            <a:r>
              <a:rPr lang="fr-FR" sz="2800" dirty="0">
                <a:solidFill>
                  <a:schemeClr val="bg1"/>
                </a:solidFill>
              </a:rPr>
              <a:t> &amp; run</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21" idx="1"/>
            <a:endCxn id="39" idx="3"/>
          </p:cNvCxnSpPr>
          <p:nvPr/>
        </p:nvCxnSpPr>
        <p:spPr>
          <a:xfrm flipH="1">
            <a:off x="7282865" y="2676702"/>
            <a:ext cx="1809962" cy="652528"/>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21" idx="1"/>
            <a:endCxn id="67" idx="3"/>
          </p:cNvCxnSpPr>
          <p:nvPr/>
        </p:nvCxnSpPr>
        <p:spPr>
          <a:xfrm flipH="1" flipV="1">
            <a:off x="7264455" y="2104871"/>
            <a:ext cx="1828372" cy="57183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1" name="ZoneTexte 100">
            <a:extLst>
              <a:ext uri="{FF2B5EF4-FFF2-40B4-BE49-F238E27FC236}">
                <a16:creationId xmlns:a16="http://schemas.microsoft.com/office/drawing/2014/main" id="{0F093C83-F28D-4FA2-803D-42A422754230}"/>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100" name="Picture 6">
            <a:extLst>
              <a:ext uri="{FF2B5EF4-FFF2-40B4-BE49-F238E27FC236}">
                <a16:creationId xmlns:a16="http://schemas.microsoft.com/office/drawing/2014/main" id="{B04E833F-CCC9-4D51-B0C2-6650BB7853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51ADB439-0504-4C58-8EF3-0E85FAB554A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7CCBA626-B17F-4A2F-BFAF-99E561F3C4C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9" name="Connecteur droit avec flèche 108">
            <a:extLst>
              <a:ext uri="{FF2B5EF4-FFF2-40B4-BE49-F238E27FC236}">
                <a16:creationId xmlns:a16="http://schemas.microsoft.com/office/drawing/2014/main" id="{87FA4660-3C90-405C-A731-9B51FB90EAAF}"/>
              </a:ext>
            </a:extLst>
          </p:cNvPr>
          <p:cNvCxnSpPr>
            <a:cxnSpLocks/>
            <a:stCxn id="116"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A73610F5-5BDE-4097-BFED-2CC939AA9729}"/>
              </a:ext>
            </a:extLst>
          </p:cNvPr>
          <p:cNvCxnSpPr>
            <a:cxnSpLocks/>
            <a:stCxn id="122"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16" name="Picture 6">
            <a:extLst>
              <a:ext uri="{FF2B5EF4-FFF2-40B4-BE49-F238E27FC236}">
                <a16:creationId xmlns:a16="http://schemas.microsoft.com/office/drawing/2014/main" id="{5706C567-1265-4F86-97F8-0011F1A1497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a:extLst>
              <a:ext uri="{FF2B5EF4-FFF2-40B4-BE49-F238E27FC236}">
                <a16:creationId xmlns:a16="http://schemas.microsoft.com/office/drawing/2014/main" id="{E15A97D6-EA8F-4FFA-9B5F-62F97232E90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8">
            <a:extLst>
              <a:ext uri="{FF2B5EF4-FFF2-40B4-BE49-F238E27FC236}">
                <a16:creationId xmlns:a16="http://schemas.microsoft.com/office/drawing/2014/main" id="{D37EA858-A339-417C-BBCD-A28BB1F3ECE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Connecteur droit avec flèche 149">
            <a:extLst>
              <a:ext uri="{FF2B5EF4-FFF2-40B4-BE49-F238E27FC236}">
                <a16:creationId xmlns:a16="http://schemas.microsoft.com/office/drawing/2014/main" id="{43AD2C13-C128-4CC6-8690-17E40376ABB5}"/>
              </a:ext>
            </a:extLst>
          </p:cNvPr>
          <p:cNvCxnSpPr>
            <a:cxnSpLocks/>
            <a:stCxn id="149"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23064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err="1">
                <a:solidFill>
                  <a:schemeClr val="bg1"/>
                </a:solidFill>
              </a:rPr>
              <a:t>Deployment</a:t>
            </a:r>
            <a:r>
              <a:rPr lang="fr-FR" sz="2800" dirty="0">
                <a:solidFill>
                  <a:schemeClr val="bg1"/>
                </a:solidFill>
              </a:rPr>
              <a:t> &amp; run</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21" idx="1"/>
            <a:endCxn id="39" idx="3"/>
          </p:cNvCxnSpPr>
          <p:nvPr/>
        </p:nvCxnSpPr>
        <p:spPr>
          <a:xfrm flipH="1">
            <a:off x="7282865" y="2676702"/>
            <a:ext cx="1809962" cy="652528"/>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21" idx="1"/>
            <a:endCxn id="67" idx="3"/>
          </p:cNvCxnSpPr>
          <p:nvPr/>
        </p:nvCxnSpPr>
        <p:spPr>
          <a:xfrm flipH="1" flipV="1">
            <a:off x="7264455" y="2104871"/>
            <a:ext cx="1828372" cy="57183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1" name="ZoneTexte 100">
            <a:extLst>
              <a:ext uri="{FF2B5EF4-FFF2-40B4-BE49-F238E27FC236}">
                <a16:creationId xmlns:a16="http://schemas.microsoft.com/office/drawing/2014/main" id="{0F093C83-F28D-4FA2-803D-42A422754230}"/>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100" name="Picture 6">
            <a:extLst>
              <a:ext uri="{FF2B5EF4-FFF2-40B4-BE49-F238E27FC236}">
                <a16:creationId xmlns:a16="http://schemas.microsoft.com/office/drawing/2014/main" id="{B04E833F-CCC9-4D51-B0C2-6650BB7853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51ADB439-0504-4C58-8EF3-0E85FAB554A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7CCBA626-B17F-4A2F-BFAF-99E561F3C4C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9" name="Connecteur droit avec flèche 108">
            <a:extLst>
              <a:ext uri="{FF2B5EF4-FFF2-40B4-BE49-F238E27FC236}">
                <a16:creationId xmlns:a16="http://schemas.microsoft.com/office/drawing/2014/main" id="{87FA4660-3C90-405C-A731-9B51FB90EAAF}"/>
              </a:ext>
            </a:extLst>
          </p:cNvPr>
          <p:cNvCxnSpPr>
            <a:cxnSpLocks/>
            <a:stCxn id="116"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A73610F5-5BDE-4097-BFED-2CC939AA9729}"/>
              </a:ext>
            </a:extLst>
          </p:cNvPr>
          <p:cNvCxnSpPr>
            <a:cxnSpLocks/>
            <a:stCxn id="122"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16" name="Picture 6">
            <a:extLst>
              <a:ext uri="{FF2B5EF4-FFF2-40B4-BE49-F238E27FC236}">
                <a16:creationId xmlns:a16="http://schemas.microsoft.com/office/drawing/2014/main" id="{5706C567-1265-4F86-97F8-0011F1A1497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a:extLst>
              <a:ext uri="{FF2B5EF4-FFF2-40B4-BE49-F238E27FC236}">
                <a16:creationId xmlns:a16="http://schemas.microsoft.com/office/drawing/2014/main" id="{E15A97D6-EA8F-4FFA-9B5F-62F97232E90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8">
            <a:extLst>
              <a:ext uri="{FF2B5EF4-FFF2-40B4-BE49-F238E27FC236}">
                <a16:creationId xmlns:a16="http://schemas.microsoft.com/office/drawing/2014/main" id="{D37EA858-A339-417C-BBCD-A28BB1F3ECE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Connecteur droit avec flèche 149">
            <a:extLst>
              <a:ext uri="{FF2B5EF4-FFF2-40B4-BE49-F238E27FC236}">
                <a16:creationId xmlns:a16="http://schemas.microsoft.com/office/drawing/2014/main" id="{43AD2C13-C128-4CC6-8690-17E40376ABB5}"/>
              </a:ext>
            </a:extLst>
          </p:cNvPr>
          <p:cNvCxnSpPr>
            <a:cxnSpLocks/>
            <a:stCxn id="149"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05" name="Picture 2">
            <a:extLst>
              <a:ext uri="{FF2B5EF4-FFF2-40B4-BE49-F238E27FC236}">
                <a16:creationId xmlns:a16="http://schemas.microsoft.com/office/drawing/2014/main" id="{E14753E6-B2A9-48F2-BD49-B49D90D76A2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29999" y="4371486"/>
            <a:ext cx="2470253" cy="2470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7734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31" idx="1"/>
            <a:endCxn id="39" idx="3"/>
          </p:cNvCxnSpPr>
          <p:nvPr/>
        </p:nvCxnSpPr>
        <p:spPr>
          <a:xfrm flipH="1" flipV="1">
            <a:off x="7282865" y="3329230"/>
            <a:ext cx="1834547" cy="53550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endCxn id="67" idx="0"/>
          </p:cNvCxnSpPr>
          <p:nvPr/>
        </p:nvCxnSpPr>
        <p:spPr>
          <a:xfrm>
            <a:off x="6777358" y="1466157"/>
            <a:ext cx="0" cy="435123"/>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31" idx="1"/>
            <a:endCxn id="67" idx="3"/>
          </p:cNvCxnSpPr>
          <p:nvPr/>
        </p:nvCxnSpPr>
        <p:spPr>
          <a:xfrm flipH="1" flipV="1">
            <a:off x="7264455" y="2104871"/>
            <a:ext cx="1852957" cy="175986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1" name="Titre 1">
            <a:extLst>
              <a:ext uri="{FF2B5EF4-FFF2-40B4-BE49-F238E27FC236}">
                <a16:creationId xmlns:a16="http://schemas.microsoft.com/office/drawing/2014/main" id="{F475D0D3-EAD5-4D74-90D3-8DB0CA66CE03}"/>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dirty="0" err="1">
                <a:solidFill>
                  <a:schemeClr val="bg1"/>
                </a:solidFill>
              </a:rPr>
              <a:t>Deployment</a:t>
            </a:r>
            <a:r>
              <a:rPr lang="fr-FR" sz="2800" dirty="0">
                <a:solidFill>
                  <a:schemeClr val="bg1"/>
                </a:solidFill>
              </a:rPr>
              <a:t> &amp; run</a:t>
            </a:r>
          </a:p>
        </p:txBody>
      </p:sp>
      <p:sp>
        <p:nvSpPr>
          <p:cNvPr id="94" name="ZoneTexte 93">
            <a:extLst>
              <a:ext uri="{FF2B5EF4-FFF2-40B4-BE49-F238E27FC236}">
                <a16:creationId xmlns:a16="http://schemas.microsoft.com/office/drawing/2014/main" id="{50CB60FA-5A6C-4B6D-AB69-B61EE0DD7484}"/>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99" name="Picture 6">
            <a:extLst>
              <a:ext uri="{FF2B5EF4-FFF2-40B4-BE49-F238E27FC236}">
                <a16:creationId xmlns:a16="http://schemas.microsoft.com/office/drawing/2014/main" id="{0CB9DF47-A47B-4154-B425-36D71B15593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85F81F6D-7E22-4729-94B8-102F4BA9325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8">
            <a:extLst>
              <a:ext uri="{FF2B5EF4-FFF2-40B4-BE49-F238E27FC236}">
                <a16:creationId xmlns:a16="http://schemas.microsoft.com/office/drawing/2014/main" id="{B39D89B5-674D-4B09-9587-CA1CB279A1F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6483911" y="867871"/>
            <a:ext cx="637901" cy="623821"/>
          </a:xfrm>
          <a:prstGeom prst="rect">
            <a:avLst/>
          </a:prstGeom>
          <a:noFill/>
          <a:extLst>
            <a:ext uri="{909E8E84-426E-40DD-AFC4-6F175D3DCCD1}">
              <a14:hiddenFill xmlns:a14="http://schemas.microsoft.com/office/drawing/2010/main">
                <a:solidFill>
                  <a:srgbClr val="FFFFFF"/>
                </a:solidFill>
              </a14:hiddenFill>
            </a:ext>
          </a:extLst>
        </p:spPr>
      </p:pic>
      <p:sp>
        <p:nvSpPr>
          <p:cNvPr id="100" name="Rectangle 99">
            <a:extLst>
              <a:ext uri="{FF2B5EF4-FFF2-40B4-BE49-F238E27FC236}">
                <a16:creationId xmlns:a16="http://schemas.microsoft.com/office/drawing/2014/main" id="{3E2E6944-3D8F-4813-B031-627CF80296F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8" name="Picture 2">
            <a:extLst>
              <a:ext uri="{FF2B5EF4-FFF2-40B4-BE49-F238E27FC236}">
                <a16:creationId xmlns:a16="http://schemas.microsoft.com/office/drawing/2014/main" id="{F770E9C4-2EE5-4E40-9F02-6D9C7E5DD8C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29999" y="4371486"/>
            <a:ext cx="2470253" cy="2470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19758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40" idx="1"/>
            <a:endCxn id="39" idx="3"/>
          </p:cNvCxnSpPr>
          <p:nvPr/>
        </p:nvCxnSpPr>
        <p:spPr>
          <a:xfrm flipH="1" flipV="1">
            <a:off x="7282865" y="3329230"/>
            <a:ext cx="1834547" cy="173628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40" idx="1"/>
            <a:endCxn id="67" idx="3"/>
          </p:cNvCxnSpPr>
          <p:nvPr/>
        </p:nvCxnSpPr>
        <p:spPr>
          <a:xfrm flipH="1" flipV="1">
            <a:off x="7264455" y="2104871"/>
            <a:ext cx="1852957" cy="2960640"/>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1" name="Titre 1">
            <a:extLst>
              <a:ext uri="{FF2B5EF4-FFF2-40B4-BE49-F238E27FC236}">
                <a16:creationId xmlns:a16="http://schemas.microsoft.com/office/drawing/2014/main" id="{F92587E0-8315-44DC-8493-02FED0A19E1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dirty="0" err="1">
                <a:solidFill>
                  <a:schemeClr val="bg1"/>
                </a:solidFill>
              </a:rPr>
              <a:t>Deployment</a:t>
            </a:r>
            <a:r>
              <a:rPr lang="fr-FR" sz="2800" dirty="0">
                <a:solidFill>
                  <a:schemeClr val="bg1"/>
                </a:solidFill>
              </a:rPr>
              <a:t> &amp; run</a:t>
            </a:r>
          </a:p>
        </p:txBody>
      </p:sp>
      <p:cxnSp>
        <p:nvCxnSpPr>
          <p:cNvPr id="103" name="Connecteur droit avec flèche 102">
            <a:extLst>
              <a:ext uri="{FF2B5EF4-FFF2-40B4-BE49-F238E27FC236}">
                <a16:creationId xmlns:a16="http://schemas.microsoft.com/office/drawing/2014/main" id="{B5EB7A45-B594-458F-A684-F83B4ACA8B00}"/>
              </a:ext>
            </a:extLst>
          </p:cNvPr>
          <p:cNvCxnSpPr>
            <a:cxnSpLocks/>
            <a:endCxn id="67" idx="0"/>
          </p:cNvCxnSpPr>
          <p:nvPr/>
        </p:nvCxnSpPr>
        <p:spPr>
          <a:xfrm>
            <a:off x="6777358" y="1466157"/>
            <a:ext cx="0" cy="435123"/>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94" name="ZoneTexte 93">
            <a:extLst>
              <a:ext uri="{FF2B5EF4-FFF2-40B4-BE49-F238E27FC236}">
                <a16:creationId xmlns:a16="http://schemas.microsoft.com/office/drawing/2014/main" id="{35BCC257-DD1D-457A-A6F2-44F240BFC4E7}"/>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99" name="Picture 6">
            <a:extLst>
              <a:ext uri="{FF2B5EF4-FFF2-40B4-BE49-F238E27FC236}">
                <a16:creationId xmlns:a16="http://schemas.microsoft.com/office/drawing/2014/main" id="{4862BB0D-6B46-4D94-978C-0B4C9E89730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4">
            <a:extLst>
              <a:ext uri="{FF2B5EF4-FFF2-40B4-BE49-F238E27FC236}">
                <a16:creationId xmlns:a16="http://schemas.microsoft.com/office/drawing/2014/main" id="{2889BDF8-CB37-46F6-8C5D-D3CBFB4E56A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8">
            <a:extLst>
              <a:ext uri="{FF2B5EF4-FFF2-40B4-BE49-F238E27FC236}">
                <a16:creationId xmlns:a16="http://schemas.microsoft.com/office/drawing/2014/main" id="{0769A851-7D2A-4FC3-AD32-E58E902BACE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6483911" y="867871"/>
            <a:ext cx="637901" cy="623821"/>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a:extLst>
              <a:ext uri="{FF2B5EF4-FFF2-40B4-BE49-F238E27FC236}">
                <a16:creationId xmlns:a16="http://schemas.microsoft.com/office/drawing/2014/main" id="{D87FED96-7379-4872-A3A7-2013BADFF13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9" name="Picture 2">
            <a:extLst>
              <a:ext uri="{FF2B5EF4-FFF2-40B4-BE49-F238E27FC236}">
                <a16:creationId xmlns:a16="http://schemas.microsoft.com/office/drawing/2014/main" id="{DA613CA6-B5B9-40DC-A301-A07EC7959C3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29999" y="4371486"/>
            <a:ext cx="2470253" cy="2470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782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B629FCC-9E67-4188-9CED-F4E2CD456768}"/>
              </a:ext>
            </a:extLst>
          </p:cNvPr>
          <p:cNvSpPr txBox="1"/>
          <p:nvPr/>
        </p:nvSpPr>
        <p:spPr>
          <a:xfrm>
            <a:off x="1314464" y="2301240"/>
            <a:ext cx="3455656" cy="1323439"/>
          </a:xfrm>
          <a:prstGeom prst="rect">
            <a:avLst/>
          </a:prstGeom>
          <a:noFill/>
        </p:spPr>
        <p:txBody>
          <a:bodyPr wrap="square" rtlCol="0">
            <a:spAutoFit/>
          </a:bodyPr>
          <a:lstStyle/>
          <a:p>
            <a:pPr algn="ctr"/>
            <a:r>
              <a:rPr lang="fr-FR" sz="4000" dirty="0" err="1"/>
              <a:t>Structured</a:t>
            </a:r>
            <a:r>
              <a:rPr lang="fr-FR" sz="4000" dirty="0"/>
              <a:t> data</a:t>
            </a:r>
          </a:p>
        </p:txBody>
      </p:sp>
      <p:pic>
        <p:nvPicPr>
          <p:cNvPr id="7170" name="Picture 2">
            <a:extLst>
              <a:ext uri="{FF2B5EF4-FFF2-40B4-BE49-F238E27FC236}">
                <a16:creationId xmlns:a16="http://schemas.microsoft.com/office/drawing/2014/main" id="{2C95A632-4A8A-4744-AD9A-AB698C3D8A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0842" y="39052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4E9DAF57-1921-4CBC-9EB8-4E63DD349262}"/>
              </a:ext>
            </a:extLst>
          </p:cNvPr>
          <p:cNvSpPr txBox="1"/>
          <p:nvPr/>
        </p:nvSpPr>
        <p:spPr>
          <a:xfrm>
            <a:off x="6427919" y="5357756"/>
            <a:ext cx="3509900"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a:t>
            </a:r>
            <a:r>
              <a:rPr lang="fr-FR" b="0" dirty="0" err="1">
                <a:solidFill>
                  <a:srgbClr val="A31515"/>
                </a:solidFill>
                <a:effectLst/>
                <a:latin typeface="Courier New" panose="02070309020205020404" pitchFamily="49" charset="0"/>
              </a:rPr>
              <a:t>excel</a:t>
            </a:r>
            <a:r>
              <a:rPr lang="fr-FR" b="0" dirty="0">
                <a:solidFill>
                  <a:srgbClr val="A31515"/>
                </a:solidFill>
                <a:effectLst/>
                <a:latin typeface="Courier New" panose="02070309020205020404" pitchFamily="49" charset="0"/>
              </a:rPr>
              <a:t> </a:t>
            </a:r>
            <a:r>
              <a:rPr lang="fr-FR" b="0" dirty="0" err="1">
                <a:solidFill>
                  <a:srgbClr val="A31515"/>
                </a:solidFill>
                <a:effectLst/>
                <a:latin typeface="Courier New" panose="02070309020205020404" pitchFamily="49" charset="0"/>
              </a:rPr>
              <a:t>structured</a:t>
            </a:r>
            <a:r>
              <a:rPr lang="fr-FR" b="0" dirty="0">
                <a:solidFill>
                  <a:srgbClr val="A31515"/>
                </a:solidFill>
                <a:effectLst/>
                <a:latin typeface="Courier New" panose="02070309020205020404" pitchFamily="49" charset="0"/>
              </a:rPr>
              <a:t> data"</a:t>
            </a:r>
            <a:endParaRPr lang="fr-FR" b="0" dirty="0">
              <a:solidFill>
                <a:srgbClr val="000000"/>
              </a:solidFill>
              <a:effectLst/>
              <a:latin typeface="Courier New" panose="02070309020205020404" pitchFamily="49" charset="0"/>
            </a:endParaRPr>
          </a:p>
        </p:txBody>
      </p:sp>
      <p:sp>
        <p:nvSpPr>
          <p:cNvPr id="5" name="ZoneTexte 4">
            <a:extLst>
              <a:ext uri="{FF2B5EF4-FFF2-40B4-BE49-F238E27FC236}">
                <a16:creationId xmlns:a16="http://schemas.microsoft.com/office/drawing/2014/main" id="{9C2CE742-AE74-4988-8318-4314B7FB431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7" name="Rectangle 6">
            <a:extLst>
              <a:ext uri="{FF2B5EF4-FFF2-40B4-BE49-F238E27FC236}">
                <a16:creationId xmlns:a16="http://schemas.microsoft.com/office/drawing/2014/main" id="{9A7C37DF-0E47-4021-9461-9FC881F6567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63316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32414" y="3075155"/>
            <a:ext cx="3020438" cy="518437"/>
          </a:xfrm>
          <a:solidFill>
            <a:schemeClr val="tx1">
              <a:lumMod val="50000"/>
            </a:schemeClr>
          </a:solidFill>
        </p:spPr>
        <p:txBody>
          <a:bodyPr>
            <a:normAutofit/>
          </a:bodyPr>
          <a:lstStyle/>
          <a:p>
            <a:r>
              <a:rPr lang="fr-FR" sz="2800" dirty="0" err="1">
                <a:solidFill>
                  <a:schemeClr val="bg1"/>
                </a:solidFill>
              </a:rPr>
              <a:t>Deployment</a:t>
            </a:r>
            <a:r>
              <a:rPr lang="fr-FR" sz="2800" dirty="0">
                <a:solidFill>
                  <a:schemeClr val="bg1"/>
                </a:solidFill>
              </a:rPr>
              <a:t> &amp; run</a:t>
            </a:r>
          </a:p>
        </p:txBody>
      </p:sp>
      <p:sp>
        <p:nvSpPr>
          <p:cNvPr id="5" name="ZoneTexte 4">
            <a:extLst>
              <a:ext uri="{FF2B5EF4-FFF2-40B4-BE49-F238E27FC236}">
                <a16:creationId xmlns:a16="http://schemas.microsoft.com/office/drawing/2014/main" id="{9DC1C260-C456-423D-98AA-377D1D0D50A9}"/>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4927179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4E6619-746F-4766-BE37-F8D5F1A64C5E}"/>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DC71BB9-5E9D-4D34-AB43-CEFC53C3E454}"/>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02CB266B-B9EC-4D6D-862B-976FB39AEBEF}"/>
              </a:ext>
            </a:extLst>
          </p:cNvPr>
          <p:cNvPicPr>
            <a:picLocks noChangeAspect="1"/>
          </p:cNvPicPr>
          <p:nvPr/>
        </p:nvPicPr>
        <p:blipFill>
          <a:blip r:embed="rId2"/>
          <a:stretch>
            <a:fillRect/>
          </a:stretch>
        </p:blipFill>
        <p:spPr>
          <a:xfrm>
            <a:off x="0" y="355600"/>
            <a:ext cx="12192000" cy="6146800"/>
          </a:xfrm>
          <a:prstGeom prst="rect">
            <a:avLst/>
          </a:prstGeom>
        </p:spPr>
      </p:pic>
      <p:sp>
        <p:nvSpPr>
          <p:cNvPr id="6" name="ZoneTexte 5">
            <a:extLst>
              <a:ext uri="{FF2B5EF4-FFF2-40B4-BE49-F238E27FC236}">
                <a16:creationId xmlns:a16="http://schemas.microsoft.com/office/drawing/2014/main" id="{CD8A9DBD-368A-4776-99AE-44F0B87E568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11472568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6A38C8-D855-4CC9-808F-4DF2940671FD}"/>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5FE10E9-029C-492F-A275-BE18CBDB39CC}"/>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096FBFDD-AF96-428D-8A0B-0F29563F2E41}"/>
              </a:ext>
            </a:extLst>
          </p:cNvPr>
          <p:cNvPicPr>
            <a:picLocks noChangeAspect="1"/>
          </p:cNvPicPr>
          <p:nvPr/>
        </p:nvPicPr>
        <p:blipFill>
          <a:blip r:embed="rId2"/>
          <a:stretch>
            <a:fillRect/>
          </a:stretch>
        </p:blipFill>
        <p:spPr>
          <a:xfrm>
            <a:off x="746227" y="0"/>
            <a:ext cx="10699545" cy="6858000"/>
          </a:xfrm>
          <a:prstGeom prst="rect">
            <a:avLst/>
          </a:prstGeom>
        </p:spPr>
      </p:pic>
    </p:spTree>
    <p:extLst>
      <p:ext uri="{BB962C8B-B14F-4D97-AF65-F5344CB8AC3E}">
        <p14:creationId xmlns:p14="http://schemas.microsoft.com/office/powerpoint/2010/main" val="42733370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513254-9BF1-4945-A78D-7676E55C8BB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3D59EDC-3D73-4789-B39F-1CC450A491C8}"/>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A7A9164B-9D46-4B08-BEA8-9197A5A63E81}"/>
              </a:ext>
            </a:extLst>
          </p:cNvPr>
          <p:cNvPicPr>
            <a:picLocks noChangeAspect="1"/>
          </p:cNvPicPr>
          <p:nvPr/>
        </p:nvPicPr>
        <p:blipFill>
          <a:blip r:embed="rId2"/>
          <a:stretch>
            <a:fillRect/>
          </a:stretch>
        </p:blipFill>
        <p:spPr>
          <a:xfrm>
            <a:off x="938561" y="0"/>
            <a:ext cx="10314878" cy="6858000"/>
          </a:xfrm>
          <a:prstGeom prst="rect">
            <a:avLst/>
          </a:prstGeom>
        </p:spPr>
      </p:pic>
    </p:spTree>
    <p:extLst>
      <p:ext uri="{BB962C8B-B14F-4D97-AF65-F5344CB8AC3E}">
        <p14:creationId xmlns:p14="http://schemas.microsoft.com/office/powerpoint/2010/main" val="10898073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A71DC8-A6BF-411D-8CA8-8BEAF8B663AB}"/>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296F510D-6674-47A2-B201-C03B25FD5EE3}"/>
              </a:ext>
            </a:extLst>
          </p:cNvPr>
          <p:cNvSpPr>
            <a:spLocks noGrp="1"/>
          </p:cNvSpPr>
          <p:nvPr>
            <p:ph idx="1"/>
          </p:nvPr>
        </p:nvSpPr>
        <p:spPr/>
        <p:txBody>
          <a:bodyPr/>
          <a:lstStyle/>
          <a:p>
            <a:endParaRPr lang="fr-FR"/>
          </a:p>
        </p:txBody>
      </p:sp>
      <p:pic>
        <p:nvPicPr>
          <p:cNvPr id="1026" name="Picture 2" descr="DailyClean">
            <a:extLst>
              <a:ext uri="{FF2B5EF4-FFF2-40B4-BE49-F238E27FC236}">
                <a16:creationId xmlns:a16="http://schemas.microsoft.com/office/drawing/2014/main" id="{29911640-28A9-40E1-9388-A29AE88715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741" y="0"/>
            <a:ext cx="7879014" cy="43714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ailyClean Automation">
            <a:extLst>
              <a:ext uri="{FF2B5EF4-FFF2-40B4-BE49-F238E27FC236}">
                <a16:creationId xmlns:a16="http://schemas.microsoft.com/office/drawing/2014/main" id="{3B5BF916-C30F-402C-BB57-4BDBF415AE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6232" y="4457751"/>
            <a:ext cx="3727447" cy="2303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1381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25E6-8FFB-4298-ABC1-4A52580C8570}"/>
              </a:ext>
            </a:extLst>
          </p:cNvPr>
          <p:cNvSpPr>
            <a:spLocks noGrp="1"/>
          </p:cNvSpPr>
          <p:nvPr>
            <p:ph type="title"/>
          </p:nvPr>
        </p:nvSpPr>
        <p:spPr>
          <a:xfrm>
            <a:off x="838200" y="2965"/>
            <a:ext cx="10515600" cy="1325563"/>
          </a:xfrm>
        </p:spPr>
        <p:txBody>
          <a:bodyPr/>
          <a:lstStyle/>
          <a:p>
            <a:pPr algn="ctr"/>
            <a:r>
              <a:rPr lang="fr-FR" dirty="0"/>
              <a:t>Conclusion</a:t>
            </a:r>
          </a:p>
        </p:txBody>
      </p:sp>
      <p:pic>
        <p:nvPicPr>
          <p:cNvPr id="1026" name="Picture 2">
            <a:extLst>
              <a:ext uri="{FF2B5EF4-FFF2-40B4-BE49-F238E27FC236}">
                <a16:creationId xmlns:a16="http://schemas.microsoft.com/office/drawing/2014/main" id="{9FE220BC-A751-4A64-8E22-E3999780C2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1315453"/>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2079102E-309F-482B-9252-149BDC96767A}"/>
              </a:ext>
            </a:extLst>
          </p:cNvPr>
          <p:cNvSpPr txBox="1"/>
          <p:nvPr/>
        </p:nvSpPr>
        <p:spPr>
          <a:xfrm>
            <a:off x="3143250" y="6308209"/>
            <a:ext cx="6093994" cy="369332"/>
          </a:xfrm>
          <a:prstGeom prst="rect">
            <a:avLst/>
          </a:prstGeom>
          <a:noFill/>
        </p:spPr>
        <p:txBody>
          <a:bodyPr wrap="square">
            <a:spAutoFit/>
          </a:bodyPr>
          <a:lstStyle/>
          <a:p>
            <a:pPr algn="ctr"/>
            <a:r>
              <a:rPr lang="fr-FR" b="0" dirty="0">
                <a:solidFill>
                  <a:srgbClr val="A31515"/>
                </a:solidFill>
                <a:effectLst/>
                <a:latin typeface="Courier New" panose="02070309020205020404" pitchFamily="49" charset="0"/>
              </a:rPr>
              <a:t>"</a:t>
            </a:r>
            <a:r>
              <a:rPr lang="fr-FR" b="0" dirty="0" err="1">
                <a:solidFill>
                  <a:srgbClr val="A31515"/>
                </a:solidFill>
                <a:effectLst/>
                <a:latin typeface="Courier New" panose="02070309020205020404" pitchFamily="49" charset="0"/>
              </a:rPr>
              <a:t>three</a:t>
            </a:r>
            <a:r>
              <a:rPr lang="fr-FR" b="0" dirty="0">
                <a:solidFill>
                  <a:srgbClr val="A31515"/>
                </a:solidFill>
                <a:effectLst/>
                <a:latin typeface="Courier New" panose="02070309020205020404" pitchFamily="49" charset="0"/>
              </a:rPr>
              <a:t> people </a:t>
            </a:r>
            <a:r>
              <a:rPr lang="fr-FR" b="0" dirty="0" err="1">
                <a:solidFill>
                  <a:srgbClr val="A31515"/>
                </a:solidFill>
                <a:effectLst/>
                <a:latin typeface="Courier New" panose="02070309020205020404" pitchFamily="49" charset="0"/>
              </a:rPr>
              <a:t>hugging</a:t>
            </a:r>
            <a:r>
              <a:rPr lang="fr-FR" b="0" dirty="0">
                <a:solidFill>
                  <a:srgbClr val="A31515"/>
                </a:solidFill>
                <a:effectLst/>
                <a:latin typeface="Courier New" panose="02070309020205020404" pitchFamily="49" charset="0"/>
              </a:rPr>
              <a:t>"</a:t>
            </a:r>
            <a:endParaRPr lang="fr-FR" b="0" dirty="0">
              <a:solidFill>
                <a:srgbClr val="000000"/>
              </a:solidFill>
              <a:effectLst/>
              <a:latin typeface="Courier New" panose="02070309020205020404" pitchFamily="49" charset="0"/>
            </a:endParaRPr>
          </a:p>
        </p:txBody>
      </p:sp>
      <p:sp>
        <p:nvSpPr>
          <p:cNvPr id="6" name="Rectangle 5">
            <a:extLst>
              <a:ext uri="{FF2B5EF4-FFF2-40B4-BE49-F238E27FC236}">
                <a16:creationId xmlns:a16="http://schemas.microsoft.com/office/drawing/2014/main" id="{72521CB0-E09C-459C-A1BD-13A4B734239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843572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25E6-8FFB-4298-ABC1-4A52580C8570}"/>
              </a:ext>
            </a:extLst>
          </p:cNvPr>
          <p:cNvSpPr>
            <a:spLocks noGrp="1"/>
          </p:cNvSpPr>
          <p:nvPr>
            <p:ph type="title"/>
          </p:nvPr>
        </p:nvSpPr>
        <p:spPr>
          <a:xfrm>
            <a:off x="838200" y="-93287"/>
            <a:ext cx="10515600" cy="1325563"/>
          </a:xfrm>
        </p:spPr>
        <p:txBody>
          <a:bodyPr/>
          <a:lstStyle/>
          <a:p>
            <a:pPr algn="ctr"/>
            <a:r>
              <a:rPr lang="fr-FR" dirty="0"/>
              <a:t>Merci </a:t>
            </a:r>
            <a:r>
              <a:rPr lang="fr-FR" dirty="0">
                <a:sym typeface="Wingdings" panose="05000000000000000000" pitchFamily="2" charset="2"/>
              </a:rPr>
              <a:t></a:t>
            </a:r>
            <a:endParaRPr lang="fr-FR" dirty="0"/>
          </a:p>
        </p:txBody>
      </p:sp>
      <p:pic>
        <p:nvPicPr>
          <p:cNvPr id="2050" name="Picture 2">
            <a:extLst>
              <a:ext uri="{FF2B5EF4-FFF2-40B4-BE49-F238E27FC236}">
                <a16:creationId xmlns:a16="http://schemas.microsoft.com/office/drawing/2014/main" id="{3FF76CE2-81DD-4281-91EB-7E611A69B0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415F982D-FC42-48BA-8122-2F963B5CCE9C}"/>
              </a:ext>
            </a:extLst>
          </p:cNvPr>
          <p:cNvSpPr txBox="1"/>
          <p:nvPr/>
        </p:nvSpPr>
        <p:spPr>
          <a:xfrm>
            <a:off x="3335755" y="6005581"/>
            <a:ext cx="6093994"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"thank and hug the public in a theater"</a:t>
            </a:r>
            <a:endParaRPr lang="en-US" b="0" dirty="0">
              <a:solidFill>
                <a:srgbClr val="000000"/>
              </a:solidFill>
              <a:effectLst/>
              <a:latin typeface="Courier New" panose="02070309020205020404" pitchFamily="49" charset="0"/>
            </a:endParaRPr>
          </a:p>
        </p:txBody>
      </p:sp>
      <p:sp>
        <p:nvSpPr>
          <p:cNvPr id="6" name="Rectangle 5">
            <a:extLst>
              <a:ext uri="{FF2B5EF4-FFF2-40B4-BE49-F238E27FC236}">
                <a16:creationId xmlns:a16="http://schemas.microsoft.com/office/drawing/2014/main" id="{BB335DDE-6153-41B4-9B87-2940ACF9FF4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C440B6BB-35FA-4B81-9DC5-65C65E144198}"/>
              </a:ext>
            </a:extLst>
          </p:cNvPr>
          <p:cNvSpPr txBox="1"/>
          <p:nvPr/>
        </p:nvSpPr>
        <p:spPr>
          <a:xfrm>
            <a:off x="3657600" y="6361857"/>
            <a:ext cx="2971800" cy="369332"/>
          </a:xfrm>
          <a:prstGeom prst="rect">
            <a:avLst/>
          </a:prstGeom>
          <a:noFill/>
        </p:spPr>
        <p:txBody>
          <a:bodyPr wrap="square" rtlCol="0">
            <a:spAutoFit/>
          </a:bodyPr>
          <a:lstStyle/>
          <a:p>
            <a:r>
              <a:rPr lang="fr-FR" dirty="0" err="1"/>
              <a:t>Ecotag</a:t>
            </a:r>
            <a:r>
              <a:rPr lang="fr-FR" dirty="0"/>
              <a:t> &amp; </a:t>
            </a:r>
            <a:r>
              <a:rPr lang="fr-FR" dirty="0" err="1"/>
              <a:t>Dailyclean</a:t>
            </a:r>
            <a:r>
              <a:rPr lang="fr-FR" dirty="0"/>
              <a:t> :</a:t>
            </a:r>
          </a:p>
        </p:txBody>
      </p:sp>
      <p:sp>
        <p:nvSpPr>
          <p:cNvPr id="14" name="ZoneTexte 13">
            <a:extLst>
              <a:ext uri="{FF2B5EF4-FFF2-40B4-BE49-F238E27FC236}">
                <a16:creationId xmlns:a16="http://schemas.microsoft.com/office/drawing/2014/main" id="{C7230B99-A7A9-4696-8409-EAC6910C8D0E}"/>
              </a:ext>
            </a:extLst>
          </p:cNvPr>
          <p:cNvSpPr txBox="1"/>
          <p:nvPr/>
        </p:nvSpPr>
        <p:spPr>
          <a:xfrm>
            <a:off x="5876925" y="6374913"/>
            <a:ext cx="6096000" cy="369332"/>
          </a:xfrm>
          <a:prstGeom prst="rect">
            <a:avLst/>
          </a:prstGeom>
          <a:noFill/>
        </p:spPr>
        <p:txBody>
          <a:bodyPr wrap="square">
            <a:spAutoFit/>
          </a:bodyPr>
          <a:lstStyle/>
          <a:p>
            <a:r>
              <a:rPr lang="fr-FR" dirty="0">
                <a:hlinkClick r:id="rId3"/>
              </a:rPr>
              <a:t>https://github.com/AxaGuilDEv</a:t>
            </a:r>
            <a:endParaRPr lang="fr-FR" dirty="0"/>
          </a:p>
        </p:txBody>
      </p:sp>
    </p:spTree>
    <p:extLst>
      <p:ext uri="{BB962C8B-B14F-4D97-AF65-F5344CB8AC3E}">
        <p14:creationId xmlns:p14="http://schemas.microsoft.com/office/powerpoint/2010/main" val="20362605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024960-6B72-426B-A5F5-E94E36F29D99}"/>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C5D3A62-8353-42F8-9298-3729690C6734}"/>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7278900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C62ED4-6EA5-45F4-9512-8CA6B7DC461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FF505911-B0CD-4020-B6A8-264DC7F5120C}"/>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8104511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649C8E-B859-4C3B-A754-DA790C17E0B6}"/>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58FA72E5-2106-4781-97AB-9A9126122EFB}"/>
              </a:ext>
            </a:extLst>
          </p:cNvPr>
          <p:cNvSpPr>
            <a:spLocks noGrp="1"/>
          </p:cNvSpPr>
          <p:nvPr>
            <p:ph idx="1"/>
          </p:nvPr>
        </p:nvSpPr>
        <p:spPr/>
        <p:txBody>
          <a:bodyPr/>
          <a:lstStyle/>
          <a:p>
            <a:endParaRPr lang="fr-FR"/>
          </a:p>
        </p:txBody>
      </p:sp>
      <p:pic>
        <p:nvPicPr>
          <p:cNvPr id="4" name="Picture 8">
            <a:extLst>
              <a:ext uri="{FF2B5EF4-FFF2-40B4-BE49-F238E27FC236}">
                <a16:creationId xmlns:a16="http://schemas.microsoft.com/office/drawing/2014/main" id="{3E8CC8BE-8D32-4E20-82A5-904FA6D08E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84" y="1105819"/>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a:extLst>
              <a:ext uri="{FF2B5EF4-FFF2-40B4-BE49-F238E27FC236}">
                <a16:creationId xmlns:a16="http://schemas.microsoft.com/office/drawing/2014/main" id="{DF672152-2975-419E-8571-339EB3690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700" y="1105819"/>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872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F230402-618B-40A4-9BA7-89B5A89EB95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600A81CA-E929-4E02-B61B-893BBFCFDEB1}"/>
              </a:ext>
            </a:extLst>
          </p:cNvPr>
          <p:cNvSpPr txBox="1"/>
          <p:nvPr/>
        </p:nvSpPr>
        <p:spPr>
          <a:xfrm>
            <a:off x="6400423" y="523309"/>
            <a:ext cx="6134100" cy="769441"/>
          </a:xfrm>
          <a:prstGeom prst="rect">
            <a:avLst/>
          </a:prstGeom>
          <a:noFill/>
        </p:spPr>
        <p:txBody>
          <a:bodyPr wrap="square">
            <a:spAutoFit/>
          </a:bodyPr>
          <a:lstStyle/>
          <a:p>
            <a:pPr algn="ctr"/>
            <a:r>
              <a:rPr lang="fr-FR" sz="4400" dirty="0" err="1"/>
              <a:t>Unstructured</a:t>
            </a:r>
            <a:r>
              <a:rPr lang="fr-FR" sz="4400" dirty="0"/>
              <a:t> data</a:t>
            </a:r>
          </a:p>
        </p:txBody>
      </p:sp>
      <p:pic>
        <p:nvPicPr>
          <p:cNvPr id="8196" name="Picture 4">
            <a:extLst>
              <a:ext uri="{FF2B5EF4-FFF2-40B4-BE49-F238E27FC236}">
                <a16:creationId xmlns:a16="http://schemas.microsoft.com/office/drawing/2014/main" id="{458396DC-FF83-4E54-BFC4-BE2C6BDFA9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654" y="3485353"/>
            <a:ext cx="2954215" cy="295421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CFC02C65-0BBA-412D-915F-153CF60FFEFB}"/>
              </a:ext>
            </a:extLst>
          </p:cNvPr>
          <p:cNvSpPr txBox="1"/>
          <p:nvPr/>
        </p:nvSpPr>
        <p:spPr>
          <a:xfrm>
            <a:off x="1207002" y="6434610"/>
            <a:ext cx="2954215"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"big music speaker"</a:t>
            </a:r>
            <a:endParaRPr lang="fr-FR" b="0" dirty="0">
              <a:solidFill>
                <a:srgbClr val="000000"/>
              </a:solidFill>
              <a:effectLst/>
              <a:latin typeface="Courier New" panose="02070309020205020404" pitchFamily="49" charset="0"/>
            </a:endParaRPr>
          </a:p>
        </p:txBody>
      </p:sp>
      <p:sp>
        <p:nvSpPr>
          <p:cNvPr id="10" name="ZoneTexte 9">
            <a:extLst>
              <a:ext uri="{FF2B5EF4-FFF2-40B4-BE49-F238E27FC236}">
                <a16:creationId xmlns:a16="http://schemas.microsoft.com/office/drawing/2014/main" id="{B116A1B6-3520-488E-87E9-D69CB67692B3}"/>
              </a:ext>
            </a:extLst>
          </p:cNvPr>
          <p:cNvSpPr txBox="1"/>
          <p:nvPr/>
        </p:nvSpPr>
        <p:spPr>
          <a:xfrm>
            <a:off x="433346" y="2634599"/>
            <a:ext cx="2954215"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"text from an old book on a table"</a:t>
            </a:r>
            <a:endParaRPr lang="en-US" b="0" dirty="0">
              <a:solidFill>
                <a:srgbClr val="000000"/>
              </a:solidFill>
              <a:effectLst/>
              <a:latin typeface="Courier New" panose="02070309020205020404" pitchFamily="49" charset="0"/>
            </a:endParaRPr>
          </a:p>
        </p:txBody>
      </p:sp>
      <p:pic>
        <p:nvPicPr>
          <p:cNvPr id="8198" name="Picture 6">
            <a:extLst>
              <a:ext uri="{FF2B5EF4-FFF2-40B4-BE49-F238E27FC236}">
                <a16:creationId xmlns:a16="http://schemas.microsoft.com/office/drawing/2014/main" id="{6F7314CE-116D-48C9-9511-BEE4C492E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6416" y="1861457"/>
            <a:ext cx="3135086" cy="3135086"/>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58DE74E6-F18B-4332-A990-D76B26EE1BAC}"/>
              </a:ext>
            </a:extLst>
          </p:cNvPr>
          <p:cNvSpPr txBox="1"/>
          <p:nvPr/>
        </p:nvSpPr>
        <p:spPr>
          <a:xfrm>
            <a:off x="4720213" y="5059037"/>
            <a:ext cx="4363497"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"camera outside on the beach"</a:t>
            </a:r>
            <a:endParaRPr lang="en-US" b="0" dirty="0">
              <a:solidFill>
                <a:srgbClr val="000000"/>
              </a:solidFill>
              <a:effectLst/>
              <a:latin typeface="Courier New" panose="02070309020205020404" pitchFamily="49" charset="0"/>
            </a:endParaRPr>
          </a:p>
        </p:txBody>
      </p:sp>
      <p:pic>
        <p:nvPicPr>
          <p:cNvPr id="8200" name="Picture 8">
            <a:extLst>
              <a:ext uri="{FF2B5EF4-FFF2-40B4-BE49-F238E27FC236}">
                <a16:creationId xmlns:a16="http://schemas.microsoft.com/office/drawing/2014/main" id="{CB9776D9-A80A-4FF0-85D9-DE0842D378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428" y="139846"/>
            <a:ext cx="2494753" cy="2494753"/>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6F68652C-28D8-4139-85D5-66E4B7FA4FD4}"/>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20575092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Une image contenant texte&#10;&#10;Description générée automatiquement">
            <a:extLst>
              <a:ext uri="{FF2B5EF4-FFF2-40B4-BE49-F238E27FC236}">
                <a16:creationId xmlns:a16="http://schemas.microsoft.com/office/drawing/2014/main" id="{5BB4E832-6586-498E-857B-A82520B2CE61}"/>
              </a:ext>
            </a:extLst>
          </p:cNvPr>
          <p:cNvPicPr>
            <a:picLocks noChangeAspect="1"/>
          </p:cNvPicPr>
          <p:nvPr/>
        </p:nvPicPr>
        <p:blipFill>
          <a:blip r:embed="rId3"/>
          <a:stretch>
            <a:fillRect/>
          </a:stretch>
        </p:blipFill>
        <p:spPr>
          <a:xfrm rot="5400000">
            <a:off x="1690009" y="2893220"/>
            <a:ext cx="1451396" cy="10885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6" name="Picture 4">
            <a:extLst>
              <a:ext uri="{FF2B5EF4-FFF2-40B4-BE49-F238E27FC236}">
                <a16:creationId xmlns:a16="http://schemas.microsoft.com/office/drawing/2014/main" id="{8CE7CDE8-7DDE-4969-8E32-C77E8F47A0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1334" y="314924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5"/>
          <a:stretch>
            <a:fillRect/>
          </a:stretch>
        </p:blipFill>
        <p:spPr>
          <a:xfrm>
            <a:off x="8440133" y="1708232"/>
            <a:ext cx="657225" cy="152400"/>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6"/>
          <a:stretch>
            <a:fillRect/>
          </a:stretch>
        </p:blipFill>
        <p:spPr>
          <a:xfrm>
            <a:off x="8459263" y="1952737"/>
            <a:ext cx="733425" cy="1333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6"/>
          <a:stretch>
            <a:fillRect/>
          </a:stretch>
        </p:blipFill>
        <p:spPr>
          <a:xfrm>
            <a:off x="8639829" y="2434217"/>
            <a:ext cx="733425" cy="13335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7"/>
          <a:stretch>
            <a:fillRect/>
          </a:stretch>
        </p:blipFill>
        <p:spPr>
          <a:xfrm>
            <a:off x="8448865" y="2626070"/>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8"/>
          <a:stretch>
            <a:fillRect/>
          </a:stretch>
        </p:blipFill>
        <p:spPr>
          <a:xfrm>
            <a:off x="8544989" y="2198955"/>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9"/>
          <a:stretch>
            <a:fillRect/>
          </a:stretch>
        </p:blipFill>
        <p:spPr>
          <a:xfrm>
            <a:off x="8363933" y="2958913"/>
            <a:ext cx="733425" cy="133350"/>
          </a:xfrm>
          <a:prstGeom prst="rect">
            <a:avLst/>
          </a:prstGeom>
        </p:spPr>
      </p:pic>
      <p:sp>
        <p:nvSpPr>
          <p:cNvPr id="30" name="Arrow: Right 29">
            <a:extLst>
              <a:ext uri="{FF2B5EF4-FFF2-40B4-BE49-F238E27FC236}">
                <a16:creationId xmlns:a16="http://schemas.microsoft.com/office/drawing/2014/main" id="{AD32CA55-0C1A-4E5F-9DE3-D0EFD361ED0E}"/>
              </a:ext>
            </a:extLst>
          </p:cNvPr>
          <p:cNvSpPr/>
          <p:nvPr/>
        </p:nvSpPr>
        <p:spPr>
          <a:xfrm>
            <a:off x="3032736" y="319460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0"/>
          <a:stretch>
            <a:fillRect/>
          </a:stretch>
        </p:blipFill>
        <p:spPr>
          <a:xfrm>
            <a:off x="25664" y="2682942"/>
            <a:ext cx="1550895" cy="1577789"/>
          </a:xfrm>
          <a:prstGeom prst="rect">
            <a:avLst/>
          </a:prstGeom>
        </p:spPr>
      </p:pic>
      <p:sp>
        <p:nvSpPr>
          <p:cNvPr id="34" name="Arrow: Right 33">
            <a:extLst>
              <a:ext uri="{FF2B5EF4-FFF2-40B4-BE49-F238E27FC236}">
                <a16:creationId xmlns:a16="http://schemas.microsoft.com/office/drawing/2014/main" id="{B78367CC-6610-4715-A0AD-0B693C3F79DD}"/>
              </a:ext>
            </a:extLst>
          </p:cNvPr>
          <p:cNvSpPr/>
          <p:nvPr/>
        </p:nvSpPr>
        <p:spPr>
          <a:xfrm>
            <a:off x="1368730" y="3211839"/>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005348" y="3316460"/>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1" name="Arrow: Right 40">
            <a:extLst>
              <a:ext uri="{FF2B5EF4-FFF2-40B4-BE49-F238E27FC236}">
                <a16:creationId xmlns:a16="http://schemas.microsoft.com/office/drawing/2014/main" id="{25AE7360-02AD-4AA1-A1AF-B2B408DAD9D9}"/>
              </a:ext>
            </a:extLst>
          </p:cNvPr>
          <p:cNvSpPr/>
          <p:nvPr/>
        </p:nvSpPr>
        <p:spPr>
          <a:xfrm>
            <a:off x="6076766" y="320286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rot="19033235">
            <a:off x="7696577" y="277135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6676914" y="320700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6676913" y="33594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6676913" y="35118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BD6A6E49-DFF6-4939-B344-0F5799A8931F}"/>
              </a:ext>
            </a:extLst>
          </p:cNvPr>
          <p:cNvSpPr txBox="1"/>
          <p:nvPr/>
        </p:nvSpPr>
        <p:spPr>
          <a:xfrm>
            <a:off x="6068988" y="3315758"/>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rot="19033235">
            <a:off x="7628340" y="2811034"/>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81" name="TextBox 80">
            <a:extLst>
              <a:ext uri="{FF2B5EF4-FFF2-40B4-BE49-F238E27FC236}">
                <a16:creationId xmlns:a16="http://schemas.microsoft.com/office/drawing/2014/main" id="{79616E8F-CC8F-4AF9-A050-C1B4B08ECA31}"/>
              </a:ext>
            </a:extLst>
          </p:cNvPr>
          <p:cNvSpPr txBox="1"/>
          <p:nvPr/>
        </p:nvSpPr>
        <p:spPr>
          <a:xfrm>
            <a:off x="1332519" y="3330435"/>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Split</a:t>
            </a:r>
          </a:p>
        </p:txBody>
      </p:sp>
      <p:pic>
        <p:nvPicPr>
          <p:cNvPr id="1028" name="Picture 4">
            <a:extLst>
              <a:ext uri="{FF2B5EF4-FFF2-40B4-BE49-F238E27FC236}">
                <a16:creationId xmlns:a16="http://schemas.microsoft.com/office/drawing/2014/main" id="{E13BCDFF-0F37-4A9C-B7D9-986E6AD883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3364440" y="3103399"/>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4" name="Picture 4">
            <a:extLst>
              <a:ext uri="{FF2B5EF4-FFF2-40B4-BE49-F238E27FC236}">
                <a16:creationId xmlns:a16="http://schemas.microsoft.com/office/drawing/2014/main" id="{BBB6427B-43DF-46F0-961F-F2DA31295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4588" y="316928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Arrow: Right 38">
            <a:extLst>
              <a:ext uri="{FF2B5EF4-FFF2-40B4-BE49-F238E27FC236}">
                <a16:creationId xmlns:a16="http://schemas.microsoft.com/office/drawing/2014/main" id="{41929FE0-16E2-431E-956F-915539F08956}"/>
              </a:ext>
            </a:extLst>
          </p:cNvPr>
          <p:cNvSpPr/>
          <p:nvPr/>
        </p:nvSpPr>
        <p:spPr>
          <a:xfrm>
            <a:off x="4132526" y="3194606"/>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4077687" y="3298530"/>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7" name="Rectangle 86">
            <a:extLst>
              <a:ext uri="{FF2B5EF4-FFF2-40B4-BE49-F238E27FC236}">
                <a16:creationId xmlns:a16="http://schemas.microsoft.com/office/drawing/2014/main" id="{BCFE62D9-E791-4FEE-B39A-D7D9460BB0AA}"/>
              </a:ext>
            </a:extLst>
          </p:cNvPr>
          <p:cNvSpPr/>
          <p:nvPr/>
        </p:nvSpPr>
        <p:spPr>
          <a:xfrm>
            <a:off x="7208163" y="3193613"/>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Image 57">
            <a:extLst>
              <a:ext uri="{FF2B5EF4-FFF2-40B4-BE49-F238E27FC236}">
                <a16:creationId xmlns:a16="http://schemas.microsoft.com/office/drawing/2014/main" id="{134B7726-10FF-4509-87E2-D3D3292140B1}"/>
              </a:ext>
            </a:extLst>
          </p:cNvPr>
          <p:cNvPicPr>
            <a:picLocks noChangeAspect="1"/>
          </p:cNvPicPr>
          <p:nvPr/>
        </p:nvPicPr>
        <p:blipFill rotWithShape="1">
          <a:blip r:embed="rId11"/>
          <a:srcRect l="22457" t="36063" r="37132" b="38174"/>
          <a:stretch/>
        </p:blipFill>
        <p:spPr>
          <a:xfrm rot="16373315">
            <a:off x="7909313" y="4239333"/>
            <a:ext cx="824370" cy="700741"/>
          </a:xfrm>
          <a:prstGeom prst="rect">
            <a:avLst/>
          </a:prstGeom>
        </p:spPr>
      </p:pic>
      <p:sp>
        <p:nvSpPr>
          <p:cNvPr id="59" name="Arrow: Right 45">
            <a:extLst>
              <a:ext uri="{FF2B5EF4-FFF2-40B4-BE49-F238E27FC236}">
                <a16:creationId xmlns:a16="http://schemas.microsoft.com/office/drawing/2014/main" id="{4EBDCB53-5B1F-47FD-8829-86F02D8D7180}"/>
              </a:ext>
            </a:extLst>
          </p:cNvPr>
          <p:cNvSpPr/>
          <p:nvPr/>
        </p:nvSpPr>
        <p:spPr>
          <a:xfrm rot="2686874">
            <a:off x="7732144" y="3773036"/>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24">
            <a:extLst>
              <a:ext uri="{FF2B5EF4-FFF2-40B4-BE49-F238E27FC236}">
                <a16:creationId xmlns:a16="http://schemas.microsoft.com/office/drawing/2014/main" id="{3C09565C-9724-4431-BCBA-9AA971BABADE}"/>
              </a:ext>
            </a:extLst>
          </p:cNvPr>
          <p:cNvSpPr txBox="1"/>
          <p:nvPr/>
        </p:nvSpPr>
        <p:spPr>
          <a:xfrm rot="2686874">
            <a:off x="7672385" y="395184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Classifier</a:t>
            </a:r>
          </a:p>
        </p:txBody>
      </p:sp>
      <p:pic>
        <p:nvPicPr>
          <p:cNvPr id="61" name="Image 60">
            <a:extLst>
              <a:ext uri="{FF2B5EF4-FFF2-40B4-BE49-F238E27FC236}">
                <a16:creationId xmlns:a16="http://schemas.microsoft.com/office/drawing/2014/main" id="{ED0EB267-1BD8-4034-8A3D-3C3A2432CD8E}"/>
              </a:ext>
            </a:extLst>
          </p:cNvPr>
          <p:cNvPicPr>
            <a:picLocks noChangeAspect="1"/>
          </p:cNvPicPr>
          <p:nvPr/>
        </p:nvPicPr>
        <p:blipFill rotWithShape="1">
          <a:blip r:embed="rId11"/>
          <a:srcRect l="22457" t="36063" r="37132" b="38174"/>
          <a:stretch/>
        </p:blipFill>
        <p:spPr>
          <a:xfrm rot="16023322">
            <a:off x="9054765" y="4242462"/>
            <a:ext cx="824370" cy="700741"/>
          </a:xfrm>
          <a:prstGeom prst="rect">
            <a:avLst/>
          </a:prstGeom>
        </p:spPr>
      </p:pic>
      <p:sp>
        <p:nvSpPr>
          <p:cNvPr id="62" name="Arrow: Right 40">
            <a:extLst>
              <a:ext uri="{FF2B5EF4-FFF2-40B4-BE49-F238E27FC236}">
                <a16:creationId xmlns:a16="http://schemas.microsoft.com/office/drawing/2014/main" id="{2829D163-5780-42C9-B245-66A787319AB5}"/>
              </a:ext>
            </a:extLst>
          </p:cNvPr>
          <p:cNvSpPr/>
          <p:nvPr/>
        </p:nvSpPr>
        <p:spPr>
          <a:xfrm>
            <a:off x="9794969" y="439631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52">
            <a:extLst>
              <a:ext uri="{FF2B5EF4-FFF2-40B4-BE49-F238E27FC236}">
                <a16:creationId xmlns:a16="http://schemas.microsoft.com/office/drawing/2014/main" id="{5E8F0961-E48B-41BD-8698-01EC9FDC44F2}"/>
              </a:ext>
            </a:extLst>
          </p:cNvPr>
          <p:cNvSpPr txBox="1"/>
          <p:nvPr/>
        </p:nvSpPr>
        <p:spPr>
          <a:xfrm>
            <a:off x="9787191" y="45092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64" name="Image 63">
            <a:extLst>
              <a:ext uri="{FF2B5EF4-FFF2-40B4-BE49-F238E27FC236}">
                <a16:creationId xmlns:a16="http://schemas.microsoft.com/office/drawing/2014/main" id="{32FAF42B-8401-4700-BF4A-32DAA564F89E}"/>
              </a:ext>
            </a:extLst>
          </p:cNvPr>
          <p:cNvPicPr>
            <a:picLocks noChangeAspect="1"/>
          </p:cNvPicPr>
          <p:nvPr/>
        </p:nvPicPr>
        <p:blipFill rotWithShape="1">
          <a:blip r:embed="rId11"/>
          <a:srcRect l="22457" t="36063" r="37132" b="38174"/>
          <a:stretch/>
        </p:blipFill>
        <p:spPr>
          <a:xfrm rot="16023322">
            <a:off x="10313085" y="4242463"/>
            <a:ext cx="824370" cy="700741"/>
          </a:xfrm>
          <a:prstGeom prst="rect">
            <a:avLst/>
          </a:prstGeom>
        </p:spPr>
      </p:pic>
      <p:sp>
        <p:nvSpPr>
          <p:cNvPr id="65" name="Rectangle 64">
            <a:extLst>
              <a:ext uri="{FF2B5EF4-FFF2-40B4-BE49-F238E27FC236}">
                <a16:creationId xmlns:a16="http://schemas.microsoft.com/office/drawing/2014/main" id="{A89ECF1E-6404-4D8F-B47E-0E64E1343AED}"/>
              </a:ext>
            </a:extLst>
          </p:cNvPr>
          <p:cNvSpPr/>
          <p:nvPr/>
        </p:nvSpPr>
        <p:spPr>
          <a:xfrm>
            <a:off x="10384610"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A67B17D-75B8-4BAD-870A-B506DA0B297C}"/>
              </a:ext>
            </a:extLst>
          </p:cNvPr>
          <p:cNvSpPr/>
          <p:nvPr/>
        </p:nvSpPr>
        <p:spPr>
          <a:xfrm>
            <a:off x="10384610" y="432628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A448E553-F023-45B3-911E-B81F2A71B885}"/>
              </a:ext>
            </a:extLst>
          </p:cNvPr>
          <p:cNvSpPr/>
          <p:nvPr/>
        </p:nvSpPr>
        <p:spPr>
          <a:xfrm>
            <a:off x="10384609" y="44248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49957060-7353-48E4-8EC3-E78129430B3A}"/>
              </a:ext>
            </a:extLst>
          </p:cNvPr>
          <p:cNvSpPr/>
          <p:nvPr/>
        </p:nvSpPr>
        <p:spPr>
          <a:xfrm>
            <a:off x="10384610" y="451454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67E45F23-6E3C-4A9B-B865-00B56FAE04B0}"/>
              </a:ext>
            </a:extLst>
          </p:cNvPr>
          <p:cNvSpPr/>
          <p:nvPr/>
        </p:nvSpPr>
        <p:spPr>
          <a:xfrm>
            <a:off x="10384610" y="460418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0C06585-0419-4245-8871-D3E8C6411A3A}"/>
              </a:ext>
            </a:extLst>
          </p:cNvPr>
          <p:cNvSpPr/>
          <p:nvPr/>
        </p:nvSpPr>
        <p:spPr>
          <a:xfrm>
            <a:off x="10384610" y="470279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153F8D5F-7578-463A-BD91-3743310E103E}"/>
              </a:ext>
            </a:extLst>
          </p:cNvPr>
          <p:cNvSpPr/>
          <p:nvPr/>
        </p:nvSpPr>
        <p:spPr>
          <a:xfrm>
            <a:off x="10384609" y="47924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01DACFDE-5245-4DED-9006-085E0DA62AD9}"/>
              </a:ext>
            </a:extLst>
          </p:cNvPr>
          <p:cNvSpPr/>
          <p:nvPr/>
        </p:nvSpPr>
        <p:spPr>
          <a:xfrm>
            <a:off x="10725269"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EE908DF-D853-40B7-A9F6-A73CA95A7E21}"/>
              </a:ext>
            </a:extLst>
          </p:cNvPr>
          <p:cNvSpPr/>
          <p:nvPr/>
        </p:nvSpPr>
        <p:spPr>
          <a:xfrm>
            <a:off x="10725268" y="43352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E91D7FA1-C722-4FE8-ACB7-F0973870F63A}"/>
              </a:ext>
            </a:extLst>
          </p:cNvPr>
          <p:cNvSpPr/>
          <p:nvPr/>
        </p:nvSpPr>
        <p:spPr>
          <a:xfrm>
            <a:off x="10725269" y="441592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6724F4E-5507-46FB-93A2-A1CA7FB42845}"/>
              </a:ext>
            </a:extLst>
          </p:cNvPr>
          <p:cNvSpPr/>
          <p:nvPr/>
        </p:nvSpPr>
        <p:spPr>
          <a:xfrm>
            <a:off x="10725268" y="45145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57318D89-9FFE-448D-947B-1341A185541B}"/>
              </a:ext>
            </a:extLst>
          </p:cNvPr>
          <p:cNvSpPr/>
          <p:nvPr/>
        </p:nvSpPr>
        <p:spPr>
          <a:xfrm>
            <a:off x="10725269" y="459522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4FC440E-FF12-42CF-896E-02C136438FD3}"/>
              </a:ext>
            </a:extLst>
          </p:cNvPr>
          <p:cNvSpPr/>
          <p:nvPr/>
        </p:nvSpPr>
        <p:spPr>
          <a:xfrm>
            <a:off x="10725268" y="46938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6B8C6D2-F67B-43F0-AE9E-40A4DEB915D0}"/>
              </a:ext>
            </a:extLst>
          </p:cNvPr>
          <p:cNvSpPr/>
          <p:nvPr/>
        </p:nvSpPr>
        <p:spPr>
          <a:xfrm>
            <a:off x="10725268" y="478348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6">
            <a:extLst>
              <a:ext uri="{FF2B5EF4-FFF2-40B4-BE49-F238E27FC236}">
                <a16:creationId xmlns:a16="http://schemas.microsoft.com/office/drawing/2014/main" id="{5718E57A-F06E-4326-81A4-7405E80C107F}"/>
              </a:ext>
            </a:extLst>
          </p:cNvPr>
          <p:cNvPicPr>
            <a:picLocks noChangeAspect="1"/>
          </p:cNvPicPr>
          <p:nvPr/>
        </p:nvPicPr>
        <p:blipFill rotWithShape="1">
          <a:blip r:embed="rId12"/>
          <a:srcRect l="28571" t="7865" r="22449" b="83146"/>
          <a:stretch/>
        </p:blipFill>
        <p:spPr>
          <a:xfrm>
            <a:off x="11614752" y="4360841"/>
            <a:ext cx="430306" cy="71523"/>
          </a:xfrm>
          <a:prstGeom prst="rect">
            <a:avLst/>
          </a:prstGeom>
        </p:spPr>
      </p:pic>
      <p:pic>
        <p:nvPicPr>
          <p:cNvPr id="80" name="Picture 6">
            <a:extLst>
              <a:ext uri="{FF2B5EF4-FFF2-40B4-BE49-F238E27FC236}">
                <a16:creationId xmlns:a16="http://schemas.microsoft.com/office/drawing/2014/main" id="{4F3BB543-8783-4890-AA44-837CF68D58FA}"/>
              </a:ext>
            </a:extLst>
          </p:cNvPr>
          <p:cNvPicPr>
            <a:picLocks noChangeAspect="1"/>
          </p:cNvPicPr>
          <p:nvPr/>
        </p:nvPicPr>
        <p:blipFill rotWithShape="1">
          <a:blip r:embed="rId12"/>
          <a:srcRect l="28571" t="7865" r="22449" b="83146"/>
          <a:stretch/>
        </p:blipFill>
        <p:spPr>
          <a:xfrm>
            <a:off x="11695434" y="4468418"/>
            <a:ext cx="430306" cy="71523"/>
          </a:xfrm>
          <a:prstGeom prst="rect">
            <a:avLst/>
          </a:prstGeom>
        </p:spPr>
      </p:pic>
      <p:pic>
        <p:nvPicPr>
          <p:cNvPr id="82" name="Picture 6">
            <a:extLst>
              <a:ext uri="{FF2B5EF4-FFF2-40B4-BE49-F238E27FC236}">
                <a16:creationId xmlns:a16="http://schemas.microsoft.com/office/drawing/2014/main" id="{929C143B-DA01-4CD7-95BE-B41C8A948743}"/>
              </a:ext>
            </a:extLst>
          </p:cNvPr>
          <p:cNvPicPr>
            <a:picLocks noChangeAspect="1"/>
          </p:cNvPicPr>
          <p:nvPr/>
        </p:nvPicPr>
        <p:blipFill rotWithShape="1">
          <a:blip r:embed="rId12"/>
          <a:srcRect l="28571" t="7865" r="22449" b="83146"/>
          <a:stretch/>
        </p:blipFill>
        <p:spPr>
          <a:xfrm>
            <a:off x="11614751" y="4593923"/>
            <a:ext cx="430306" cy="71523"/>
          </a:xfrm>
          <a:prstGeom prst="rect">
            <a:avLst/>
          </a:prstGeom>
        </p:spPr>
      </p:pic>
      <p:pic>
        <p:nvPicPr>
          <p:cNvPr id="83" name="Picture 6">
            <a:extLst>
              <a:ext uri="{FF2B5EF4-FFF2-40B4-BE49-F238E27FC236}">
                <a16:creationId xmlns:a16="http://schemas.microsoft.com/office/drawing/2014/main" id="{C0601D7F-1005-47AE-AAB8-943DD47C3DAD}"/>
              </a:ext>
            </a:extLst>
          </p:cNvPr>
          <p:cNvPicPr>
            <a:picLocks noChangeAspect="1"/>
          </p:cNvPicPr>
          <p:nvPr/>
        </p:nvPicPr>
        <p:blipFill rotWithShape="1">
          <a:blip r:embed="rId12"/>
          <a:srcRect l="28571" t="7865" r="22449" b="83146"/>
          <a:stretch/>
        </p:blipFill>
        <p:spPr>
          <a:xfrm>
            <a:off x="11668539" y="4764252"/>
            <a:ext cx="430306" cy="71523"/>
          </a:xfrm>
          <a:prstGeom prst="rect">
            <a:avLst/>
          </a:prstGeom>
        </p:spPr>
      </p:pic>
      <p:pic>
        <p:nvPicPr>
          <p:cNvPr id="85" name="Picture 6">
            <a:extLst>
              <a:ext uri="{FF2B5EF4-FFF2-40B4-BE49-F238E27FC236}">
                <a16:creationId xmlns:a16="http://schemas.microsoft.com/office/drawing/2014/main" id="{AD768448-D70C-4788-AD97-9EB586A898AE}"/>
              </a:ext>
            </a:extLst>
          </p:cNvPr>
          <p:cNvPicPr>
            <a:picLocks noChangeAspect="1"/>
          </p:cNvPicPr>
          <p:nvPr/>
        </p:nvPicPr>
        <p:blipFill rotWithShape="1">
          <a:blip r:embed="rId12"/>
          <a:srcRect l="28571" t="7865" r="22449" b="83146"/>
          <a:stretch/>
        </p:blipFill>
        <p:spPr>
          <a:xfrm>
            <a:off x="11668540" y="4889759"/>
            <a:ext cx="430306" cy="71523"/>
          </a:xfrm>
          <a:prstGeom prst="rect">
            <a:avLst/>
          </a:prstGeom>
        </p:spPr>
      </p:pic>
      <p:pic>
        <p:nvPicPr>
          <p:cNvPr id="90" name="Picture 6">
            <a:extLst>
              <a:ext uri="{FF2B5EF4-FFF2-40B4-BE49-F238E27FC236}">
                <a16:creationId xmlns:a16="http://schemas.microsoft.com/office/drawing/2014/main" id="{6BC5F778-B327-41C6-8F9F-E2909B4F8828}"/>
              </a:ext>
            </a:extLst>
          </p:cNvPr>
          <p:cNvPicPr>
            <a:picLocks noChangeAspect="1"/>
          </p:cNvPicPr>
          <p:nvPr/>
        </p:nvPicPr>
        <p:blipFill rotWithShape="1">
          <a:blip r:embed="rId12"/>
          <a:srcRect l="28571" t="7865" r="22449" b="83146"/>
          <a:stretch/>
        </p:blipFill>
        <p:spPr>
          <a:xfrm>
            <a:off x="11596822" y="5042158"/>
            <a:ext cx="430306" cy="71523"/>
          </a:xfrm>
          <a:prstGeom prst="rect">
            <a:avLst/>
          </a:prstGeom>
        </p:spPr>
      </p:pic>
      <p:sp>
        <p:nvSpPr>
          <p:cNvPr id="118" name="Arrow: Right 76">
            <a:extLst>
              <a:ext uri="{FF2B5EF4-FFF2-40B4-BE49-F238E27FC236}">
                <a16:creationId xmlns:a16="http://schemas.microsoft.com/office/drawing/2014/main" id="{C11DB4E6-EE95-44C7-B293-43007926548C}"/>
              </a:ext>
            </a:extLst>
          </p:cNvPr>
          <p:cNvSpPr/>
          <p:nvPr/>
        </p:nvSpPr>
        <p:spPr>
          <a:xfrm>
            <a:off x="11073996" y="44243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77">
            <a:extLst>
              <a:ext uri="{FF2B5EF4-FFF2-40B4-BE49-F238E27FC236}">
                <a16:creationId xmlns:a16="http://schemas.microsoft.com/office/drawing/2014/main" id="{3E05D043-8E21-4F28-8667-AC4016513C1A}"/>
              </a:ext>
            </a:extLst>
          </p:cNvPr>
          <p:cNvSpPr txBox="1"/>
          <p:nvPr/>
        </p:nvSpPr>
        <p:spPr>
          <a:xfrm>
            <a:off x="11048289" y="4537259"/>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120" name="Picture 6">
            <a:extLst>
              <a:ext uri="{FF2B5EF4-FFF2-40B4-BE49-F238E27FC236}">
                <a16:creationId xmlns:a16="http://schemas.microsoft.com/office/drawing/2014/main" id="{99AC218F-1925-4DC8-A7A0-74B1E37DD5F5}"/>
              </a:ext>
            </a:extLst>
          </p:cNvPr>
          <p:cNvPicPr>
            <a:picLocks noChangeAspect="1"/>
          </p:cNvPicPr>
          <p:nvPr/>
        </p:nvPicPr>
        <p:blipFill rotWithShape="1">
          <a:blip r:embed="rId12"/>
          <a:srcRect l="28571" t="7865" r="22449" b="83146"/>
          <a:stretch/>
        </p:blipFill>
        <p:spPr>
          <a:xfrm>
            <a:off x="11740257" y="5185593"/>
            <a:ext cx="430306" cy="71523"/>
          </a:xfrm>
          <a:prstGeom prst="rect">
            <a:avLst/>
          </a:prstGeom>
        </p:spPr>
      </p:pic>
      <p:pic>
        <p:nvPicPr>
          <p:cNvPr id="121" name="Picture 6">
            <a:extLst>
              <a:ext uri="{FF2B5EF4-FFF2-40B4-BE49-F238E27FC236}">
                <a16:creationId xmlns:a16="http://schemas.microsoft.com/office/drawing/2014/main" id="{6DCF0A06-FEC3-4789-AA34-A8EB8346697C}"/>
              </a:ext>
            </a:extLst>
          </p:cNvPr>
          <p:cNvPicPr>
            <a:picLocks noChangeAspect="1"/>
          </p:cNvPicPr>
          <p:nvPr/>
        </p:nvPicPr>
        <p:blipFill rotWithShape="1">
          <a:blip r:embed="rId12"/>
          <a:srcRect l="28571" t="7865" r="22449" b="83146"/>
          <a:stretch/>
        </p:blipFill>
        <p:spPr>
          <a:xfrm>
            <a:off x="11543033" y="4226369"/>
            <a:ext cx="430306" cy="71523"/>
          </a:xfrm>
          <a:prstGeom prst="rect">
            <a:avLst/>
          </a:prstGeom>
        </p:spPr>
      </p:pic>
      <p:sp>
        <p:nvSpPr>
          <p:cNvPr id="122" name="Arrow: Right 40">
            <a:extLst>
              <a:ext uri="{FF2B5EF4-FFF2-40B4-BE49-F238E27FC236}">
                <a16:creationId xmlns:a16="http://schemas.microsoft.com/office/drawing/2014/main" id="{9DF0705C-439C-4679-8AF9-3AB4D2F748E4}"/>
              </a:ext>
            </a:extLst>
          </p:cNvPr>
          <p:cNvSpPr/>
          <p:nvPr/>
        </p:nvSpPr>
        <p:spPr>
          <a:xfrm>
            <a:off x="8551400" y="4360841"/>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52">
            <a:extLst>
              <a:ext uri="{FF2B5EF4-FFF2-40B4-BE49-F238E27FC236}">
                <a16:creationId xmlns:a16="http://schemas.microsoft.com/office/drawing/2014/main" id="{EBC209EF-F6FF-4D44-BD06-A47F4D07C54A}"/>
              </a:ext>
            </a:extLst>
          </p:cNvPr>
          <p:cNvSpPr txBox="1"/>
          <p:nvPr/>
        </p:nvSpPr>
        <p:spPr>
          <a:xfrm>
            <a:off x="8543622" y="4473732"/>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sp>
        <p:nvSpPr>
          <p:cNvPr id="88" name="ZoneTexte 87">
            <a:extLst>
              <a:ext uri="{FF2B5EF4-FFF2-40B4-BE49-F238E27FC236}">
                <a16:creationId xmlns:a16="http://schemas.microsoft.com/office/drawing/2014/main" id="{15F9275E-D88D-43A9-99C3-AAB263511514}"/>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Tree>
    <p:extLst>
      <p:ext uri="{BB962C8B-B14F-4D97-AF65-F5344CB8AC3E}">
        <p14:creationId xmlns:p14="http://schemas.microsoft.com/office/powerpoint/2010/main" val="36968107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2398427" y="3240941"/>
            <a:ext cx="1930081" cy="1091133"/>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a:t>
            </a:r>
            <a:br>
              <a:rPr lang="fr-FR" sz="2800" dirty="0"/>
            </a:br>
            <a:r>
              <a:rPr lang="fr-FR" sz="2800" dirty="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5078796" y="5443566"/>
            <a:ext cx="2274659" cy="994074"/>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 IA </a:t>
            </a:r>
          </a:p>
        </p:txBody>
      </p:sp>
      <p:sp>
        <p:nvSpPr>
          <p:cNvPr id="7" name="Rectangle 6">
            <a:extLst>
              <a:ext uri="{FF2B5EF4-FFF2-40B4-BE49-F238E27FC236}">
                <a16:creationId xmlns:a16="http://schemas.microsoft.com/office/drawing/2014/main" id="{93B0A310-E3D0-4F77-84B2-B1C7A98C9D1D}"/>
              </a:ext>
            </a:extLst>
          </p:cNvPr>
          <p:cNvSpPr/>
          <p:nvPr/>
        </p:nvSpPr>
        <p:spPr>
          <a:xfrm>
            <a:off x="5128249" y="1284108"/>
            <a:ext cx="1944015" cy="994074"/>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cxnSp>
        <p:nvCxnSpPr>
          <p:cNvPr id="12" name="Connecteur droit avec flèche 11">
            <a:extLst>
              <a:ext uri="{FF2B5EF4-FFF2-40B4-BE49-F238E27FC236}">
                <a16:creationId xmlns:a16="http://schemas.microsoft.com/office/drawing/2014/main" id="{F5CC78A6-07AF-4D25-8D01-A2A3FA24C505}"/>
              </a:ext>
            </a:extLst>
          </p:cNvPr>
          <p:cNvCxnSpPr>
            <a:cxnSpLocks/>
            <a:stCxn id="33" idx="2"/>
            <a:endCxn id="6" idx="3"/>
          </p:cNvCxnSpPr>
          <p:nvPr/>
        </p:nvCxnSpPr>
        <p:spPr>
          <a:xfrm rot="5400000">
            <a:off x="7344850" y="4239361"/>
            <a:ext cx="1709848" cy="1692637"/>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6BA448ED-5860-4A52-87D7-664B9FF4296F}"/>
              </a:ext>
            </a:extLst>
          </p:cNvPr>
          <p:cNvCxnSpPr>
            <a:cxnSpLocks/>
            <a:stCxn id="6" idx="1"/>
            <a:endCxn id="5" idx="2"/>
          </p:cNvCxnSpPr>
          <p:nvPr/>
        </p:nvCxnSpPr>
        <p:spPr>
          <a:xfrm rot="10800000">
            <a:off x="3363468" y="4332075"/>
            <a:ext cx="1715328" cy="1608529"/>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18AC9058-9D26-4EB7-BE02-3B43B8AA0251}"/>
              </a:ext>
            </a:extLst>
          </p:cNvPr>
          <p:cNvCxnSpPr>
            <a:cxnSpLocks/>
            <a:stCxn id="5" idx="0"/>
            <a:endCxn id="7" idx="1"/>
          </p:cNvCxnSpPr>
          <p:nvPr/>
        </p:nvCxnSpPr>
        <p:spPr>
          <a:xfrm rot="5400000" flipH="1" flipV="1">
            <a:off x="3515960" y="1628653"/>
            <a:ext cx="1459796" cy="1764781"/>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201E215-64F1-44CB-B0EC-6420A112FA64}"/>
              </a:ext>
            </a:extLst>
          </p:cNvPr>
          <p:cNvSpPr/>
          <p:nvPr/>
        </p:nvSpPr>
        <p:spPr>
          <a:xfrm>
            <a:off x="8030390" y="3342259"/>
            <a:ext cx="2031403" cy="888496"/>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32" name="ZoneTexte 31">
            <a:extLst>
              <a:ext uri="{FF2B5EF4-FFF2-40B4-BE49-F238E27FC236}">
                <a16:creationId xmlns:a16="http://schemas.microsoft.com/office/drawing/2014/main" id="{C01965CB-ABB2-4635-8C8D-C7B4F6C2F9FD}"/>
              </a:ext>
            </a:extLst>
          </p:cNvPr>
          <p:cNvSpPr txBox="1"/>
          <p:nvPr/>
        </p:nvSpPr>
        <p:spPr>
          <a:xfrm>
            <a:off x="2542808" y="5346794"/>
            <a:ext cx="1212792" cy="369332"/>
          </a:xfrm>
          <a:prstGeom prst="rect">
            <a:avLst/>
          </a:prstGeom>
          <a:noFill/>
        </p:spPr>
        <p:txBody>
          <a:bodyPr wrap="square" rtlCol="0">
            <a:spAutoFit/>
          </a:bodyPr>
          <a:lstStyle/>
          <a:p>
            <a:pPr algn="ctr"/>
            <a:r>
              <a:rPr lang="fr-FR" b="1" dirty="0">
                <a:solidFill>
                  <a:schemeClr val="bg1">
                    <a:lumMod val="50000"/>
                  </a:schemeClr>
                </a:solidFill>
              </a:rPr>
              <a:t>API call</a:t>
            </a:r>
          </a:p>
        </p:txBody>
      </p:sp>
      <p:sp>
        <p:nvSpPr>
          <p:cNvPr id="86" name="ZoneTexte 85">
            <a:extLst>
              <a:ext uri="{FF2B5EF4-FFF2-40B4-BE49-F238E27FC236}">
                <a16:creationId xmlns:a16="http://schemas.microsoft.com/office/drawing/2014/main" id="{5EE7C906-812A-4D40-B314-7CDAE6DFCCB8}"/>
              </a:ext>
            </a:extLst>
          </p:cNvPr>
          <p:cNvSpPr txBox="1"/>
          <p:nvPr/>
        </p:nvSpPr>
        <p:spPr>
          <a:xfrm>
            <a:off x="8688455" y="1976133"/>
            <a:ext cx="1212792" cy="369332"/>
          </a:xfrm>
          <a:prstGeom prst="rect">
            <a:avLst/>
          </a:prstGeom>
          <a:noFill/>
        </p:spPr>
        <p:txBody>
          <a:bodyPr wrap="square" rtlCol="0">
            <a:spAutoFit/>
          </a:bodyPr>
          <a:lstStyle/>
          <a:p>
            <a:pPr algn="ctr"/>
            <a:r>
              <a:rPr lang="fr-FR" b="1" dirty="0" err="1">
                <a:solidFill>
                  <a:schemeClr val="bg1">
                    <a:lumMod val="50000"/>
                  </a:schemeClr>
                </a:solidFill>
              </a:rPr>
              <a:t>Retrieve</a:t>
            </a:r>
            <a:endParaRPr lang="fr-FR" b="1" dirty="0">
              <a:solidFill>
                <a:schemeClr val="bg1">
                  <a:lumMod val="50000"/>
                </a:schemeClr>
              </a:solidFill>
            </a:endParaRPr>
          </a:p>
        </p:txBody>
      </p:sp>
      <p:sp>
        <p:nvSpPr>
          <p:cNvPr id="89" name="ZoneTexte 88">
            <a:extLst>
              <a:ext uri="{FF2B5EF4-FFF2-40B4-BE49-F238E27FC236}">
                <a16:creationId xmlns:a16="http://schemas.microsoft.com/office/drawing/2014/main" id="{4C47C9E3-9DE3-4F06-9ECD-60746D99B3CC}"/>
              </a:ext>
            </a:extLst>
          </p:cNvPr>
          <p:cNvSpPr txBox="1"/>
          <p:nvPr/>
        </p:nvSpPr>
        <p:spPr>
          <a:xfrm>
            <a:off x="1908899" y="1652968"/>
            <a:ext cx="2207603" cy="646331"/>
          </a:xfrm>
          <a:prstGeom prst="rect">
            <a:avLst/>
          </a:prstGeom>
          <a:noFill/>
        </p:spPr>
        <p:txBody>
          <a:bodyPr wrap="square" rtlCol="0">
            <a:spAutoFit/>
          </a:bodyPr>
          <a:lstStyle/>
          <a:p>
            <a:pPr algn="ctr"/>
            <a:r>
              <a:rPr lang="fr-FR" b="1" dirty="0">
                <a:solidFill>
                  <a:schemeClr val="bg1">
                    <a:lumMod val="50000"/>
                  </a:schemeClr>
                </a:solidFill>
              </a:rPr>
              <a:t>Feedbacks</a:t>
            </a:r>
          </a:p>
          <a:p>
            <a:pPr algn="ctr"/>
            <a:r>
              <a:rPr lang="fr-FR" b="1" dirty="0">
                <a:solidFill>
                  <a:schemeClr val="bg1">
                    <a:lumMod val="50000"/>
                  </a:schemeClr>
                </a:solidFill>
              </a:rPr>
              <a:t>File + annotations</a:t>
            </a:r>
          </a:p>
        </p:txBody>
      </p:sp>
      <p:cxnSp>
        <p:nvCxnSpPr>
          <p:cNvPr id="29" name="Connecteur droit avec flèche 26">
            <a:extLst>
              <a:ext uri="{FF2B5EF4-FFF2-40B4-BE49-F238E27FC236}">
                <a16:creationId xmlns:a16="http://schemas.microsoft.com/office/drawing/2014/main" id="{08D2FE8D-BB0E-4BE4-BC04-12317E90831C}"/>
              </a:ext>
            </a:extLst>
          </p:cNvPr>
          <p:cNvCxnSpPr>
            <a:cxnSpLocks/>
            <a:stCxn id="7" idx="3"/>
            <a:endCxn id="33" idx="0"/>
          </p:cNvCxnSpPr>
          <p:nvPr/>
        </p:nvCxnSpPr>
        <p:spPr>
          <a:xfrm>
            <a:off x="7072264" y="1781145"/>
            <a:ext cx="1973828" cy="1561114"/>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4" name="ZoneTexte 23">
            <a:extLst>
              <a:ext uri="{FF2B5EF4-FFF2-40B4-BE49-F238E27FC236}">
                <a16:creationId xmlns:a16="http://schemas.microsoft.com/office/drawing/2014/main" id="{4BCCE838-0F8F-4656-A564-B378E8793E04}"/>
              </a:ext>
            </a:extLst>
          </p:cNvPr>
          <p:cNvSpPr txBox="1"/>
          <p:nvPr/>
        </p:nvSpPr>
        <p:spPr>
          <a:xfrm>
            <a:off x="8567722" y="5595966"/>
            <a:ext cx="1212792" cy="369332"/>
          </a:xfrm>
          <a:prstGeom prst="rect">
            <a:avLst/>
          </a:prstGeom>
          <a:noFill/>
        </p:spPr>
        <p:txBody>
          <a:bodyPr wrap="square" rtlCol="0">
            <a:spAutoFit/>
          </a:bodyPr>
          <a:lstStyle/>
          <a:p>
            <a:pPr algn="ctr"/>
            <a:r>
              <a:rPr lang="fr-FR" b="1" dirty="0">
                <a:solidFill>
                  <a:schemeClr val="bg1">
                    <a:lumMod val="50000"/>
                  </a:schemeClr>
                </a:solidFill>
              </a:rPr>
              <a:t>Deploy</a:t>
            </a:r>
          </a:p>
        </p:txBody>
      </p:sp>
    </p:spTree>
    <p:extLst>
      <p:ext uri="{BB962C8B-B14F-4D97-AF65-F5344CB8AC3E}">
        <p14:creationId xmlns:p14="http://schemas.microsoft.com/office/powerpoint/2010/main" val="17658482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579120" y="877675"/>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309495" y="488273"/>
            <a:ext cx="0" cy="4421078"/>
          </a:xfrm>
          <a:prstGeom prst="line">
            <a:avLst/>
          </a:prstGeom>
          <a:ln w="38100">
            <a:solidFill>
              <a:schemeClr val="accent1">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V="1">
            <a:off x="7879811" y="454240"/>
            <a:ext cx="0" cy="4455111"/>
          </a:xfrm>
          <a:prstGeom prst="line">
            <a:avLst/>
          </a:prstGeom>
          <a:ln w="38100">
            <a:solidFill>
              <a:schemeClr val="accent1">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580226" y="354454"/>
            <a:ext cx="2130640" cy="523220"/>
          </a:xfrm>
          <a:prstGeom prst="rect">
            <a:avLst/>
          </a:prstGeom>
          <a:noFill/>
        </p:spPr>
        <p:txBody>
          <a:bodyPr wrap="square" rtlCol="0">
            <a:spAutoFit/>
          </a:bodyPr>
          <a:lstStyle/>
          <a:p>
            <a:r>
              <a:rPr lang="fr-FR" sz="2800">
                <a:solidFill>
                  <a:schemeClr val="accent1">
                    <a:lumMod val="60000"/>
                    <a:lumOff val="40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925881" y="354454"/>
            <a:ext cx="2738147" cy="523220"/>
          </a:xfrm>
          <a:prstGeom prst="rect">
            <a:avLst/>
          </a:prstGeom>
          <a:noFill/>
        </p:spPr>
        <p:txBody>
          <a:bodyPr wrap="square" rtlCol="0">
            <a:spAutoFit/>
          </a:bodyPr>
          <a:lstStyle/>
          <a:p>
            <a:r>
              <a:rPr lang="fr-FR" sz="2800">
                <a:solidFill>
                  <a:schemeClr val="accent1">
                    <a:lumMod val="60000"/>
                    <a:lumOff val="40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271535" y="354454"/>
            <a:ext cx="3178587" cy="523220"/>
          </a:xfrm>
          <a:prstGeom prst="rect">
            <a:avLst/>
          </a:prstGeom>
          <a:noFill/>
        </p:spPr>
        <p:txBody>
          <a:bodyPr wrap="square" rtlCol="0">
            <a:spAutoFit/>
          </a:bodyPr>
          <a:lstStyle/>
          <a:p>
            <a:r>
              <a:rPr lang="fr-FR" sz="2800" dirty="0">
                <a:solidFill>
                  <a:schemeClr val="accent1">
                    <a:lumMod val="60000"/>
                    <a:lumOff val="40000"/>
                  </a:schemeClr>
                </a:solidFill>
              </a:rPr>
              <a:t>Déploiement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399495" y="5576760"/>
            <a:ext cx="11413724" cy="0"/>
          </a:xfrm>
          <a:prstGeom prst="line">
            <a:avLst/>
          </a:prstGeom>
          <a:ln w="57150">
            <a:solidFill>
              <a:schemeClr val="accent1">
                <a:lumMod val="40000"/>
                <a:lumOff val="60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726925" y="5589285"/>
            <a:ext cx="2738147" cy="523220"/>
          </a:xfrm>
          <a:prstGeom prst="rect">
            <a:avLst/>
          </a:prstGeom>
          <a:noFill/>
        </p:spPr>
        <p:txBody>
          <a:bodyPr wrap="square" rtlCol="0">
            <a:spAutoFit/>
          </a:bodyPr>
          <a:lstStyle/>
          <a:p>
            <a:r>
              <a:rPr lang="fr-FR" sz="2800">
                <a:solidFill>
                  <a:schemeClr val="accent1">
                    <a:lumMod val="60000"/>
                    <a:lumOff val="40000"/>
                  </a:schemeClr>
                </a:solidFill>
              </a:rPr>
              <a:t>Project timeline</a:t>
            </a:r>
          </a:p>
        </p:txBody>
      </p:sp>
    </p:spTree>
    <p:extLst>
      <p:ext uri="{BB962C8B-B14F-4D97-AF65-F5344CB8AC3E}">
        <p14:creationId xmlns:p14="http://schemas.microsoft.com/office/powerpoint/2010/main" val="513749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77BD3A-3765-4BDA-93B6-F573FCF8574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E4B5630-A9EC-46A9-B7AF-0254005AB6BB}"/>
              </a:ext>
            </a:extLst>
          </p:cNvPr>
          <p:cNvSpPr>
            <a:spLocks noGrp="1"/>
          </p:cNvSpPr>
          <p:nvPr>
            <p:ph idx="1"/>
          </p:nvPr>
        </p:nvSpPr>
        <p:spPr/>
        <p:txBody>
          <a:bodyPr/>
          <a:lstStyle/>
          <a:p>
            <a:endParaRPr lang="fr-FR"/>
          </a:p>
        </p:txBody>
      </p:sp>
      <p:pic>
        <p:nvPicPr>
          <p:cNvPr id="1026" name="Picture 2" descr="Afficher l’image source">
            <a:extLst>
              <a:ext uri="{FF2B5EF4-FFF2-40B4-BE49-F238E27FC236}">
                <a16:creationId xmlns:a16="http://schemas.microsoft.com/office/drawing/2014/main" id="{FDF30D06-9480-4D07-9B42-145AAC273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390525"/>
            <a:ext cx="7010400" cy="607695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C91F812E-F3A0-4D03-A7D7-611E99788393}"/>
              </a:ext>
            </a:extLst>
          </p:cNvPr>
          <p:cNvSpPr txBox="1"/>
          <p:nvPr/>
        </p:nvSpPr>
        <p:spPr>
          <a:xfrm>
            <a:off x="128675" y="2953703"/>
            <a:ext cx="6097712" cy="369332"/>
          </a:xfrm>
          <a:prstGeom prst="rect">
            <a:avLst/>
          </a:prstGeom>
          <a:noFill/>
        </p:spPr>
        <p:txBody>
          <a:bodyPr wrap="square">
            <a:spAutoFit/>
          </a:bodyPr>
          <a:lstStyle/>
          <a:p>
            <a:r>
              <a:rPr lang="fr-FR" dirty="0"/>
              <a:t>triangle de </a:t>
            </a:r>
            <a:r>
              <a:rPr lang="fr-FR" dirty="0" err="1"/>
              <a:t>cartman</a:t>
            </a:r>
            <a:endParaRPr lang="fr-FR" dirty="0"/>
          </a:p>
        </p:txBody>
      </p:sp>
    </p:spTree>
    <p:extLst>
      <p:ext uri="{BB962C8B-B14F-4D97-AF65-F5344CB8AC3E}">
        <p14:creationId xmlns:p14="http://schemas.microsoft.com/office/powerpoint/2010/main" val="15042554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1F0C36-4A6C-4D55-9CE3-A168317AE7F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644C309-575F-4458-BA29-7097758A99F3}"/>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5506913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1BD72B-2701-41F6-B7D3-4735604262F0}"/>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66AFD898-B663-4018-AA93-9F3A5B23FED5}"/>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0630648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8659531-653B-4284-85E2-805BA8901ABD}"/>
              </a:ext>
            </a:extLst>
          </p:cNvPr>
          <p:cNvSpPr>
            <a:spLocks noGrp="1"/>
          </p:cNvSpPr>
          <p:nvPr>
            <p:ph idx="1"/>
          </p:nvPr>
        </p:nvSpPr>
        <p:spPr>
          <a:xfrm>
            <a:off x="513049" y="1347536"/>
            <a:ext cx="6122437" cy="4733861"/>
          </a:xfrm>
        </p:spPr>
        <p:txBody>
          <a:bodyPr>
            <a:normAutofit/>
          </a:bodyPr>
          <a:lstStyle/>
          <a:p>
            <a:pPr marL="742950" indent="-742950">
              <a:buFont typeface="+mj-lt"/>
              <a:buAutoNum type="arabicPeriod"/>
            </a:pPr>
            <a:r>
              <a:rPr lang="fr-FR" sz="4400" dirty="0"/>
              <a:t>Phase exploratoire : Est-que le projet est faisable ?</a:t>
            </a:r>
          </a:p>
          <a:p>
            <a:pPr marL="742950" indent="-742950">
              <a:buFont typeface="+mj-lt"/>
              <a:buAutoNum type="arabicPeriod"/>
            </a:pPr>
            <a:endParaRPr lang="fr-FR" sz="4400" dirty="0"/>
          </a:p>
          <a:p>
            <a:pPr marL="742950" indent="-742950">
              <a:buFont typeface="+mj-lt"/>
              <a:buAutoNum type="arabicPeriod"/>
            </a:pPr>
            <a:r>
              <a:rPr lang="fr-FR" sz="4400" dirty="0"/>
              <a:t>Phase production : Faire le projet.</a:t>
            </a:r>
          </a:p>
        </p:txBody>
      </p:sp>
      <p:sp>
        <p:nvSpPr>
          <p:cNvPr id="6" name="ZoneTexte 5">
            <a:extLst>
              <a:ext uri="{FF2B5EF4-FFF2-40B4-BE49-F238E27FC236}">
                <a16:creationId xmlns:a16="http://schemas.microsoft.com/office/drawing/2014/main" id="{531AE0D5-2230-406D-9A4B-330399BFCAD4}"/>
              </a:ext>
            </a:extLst>
          </p:cNvPr>
          <p:cNvSpPr txBox="1"/>
          <p:nvPr/>
        </p:nvSpPr>
        <p:spPr>
          <a:xfrm>
            <a:off x="8519341" y="2534085"/>
            <a:ext cx="1834926" cy="1446550"/>
          </a:xfrm>
          <a:prstGeom prst="rect">
            <a:avLst/>
          </a:prstGeom>
          <a:noFill/>
        </p:spPr>
        <p:txBody>
          <a:bodyPr wrap="none" rtlCol="0">
            <a:spAutoFit/>
          </a:bodyPr>
          <a:lstStyle/>
          <a:p>
            <a:r>
              <a:rPr lang="fr-FR" sz="8800" dirty="0">
                <a:solidFill>
                  <a:schemeClr val="bg1"/>
                </a:solidFill>
              </a:rPr>
              <a:t>Hot</a:t>
            </a:r>
          </a:p>
        </p:txBody>
      </p:sp>
      <p:sp>
        <p:nvSpPr>
          <p:cNvPr id="7" name="ZoneTexte 6">
            <a:extLst>
              <a:ext uri="{FF2B5EF4-FFF2-40B4-BE49-F238E27FC236}">
                <a16:creationId xmlns:a16="http://schemas.microsoft.com/office/drawing/2014/main" id="{C890723D-B85F-4D15-8663-C9C32EC0F395}"/>
              </a:ext>
            </a:extLst>
          </p:cNvPr>
          <p:cNvSpPr txBox="1"/>
          <p:nvPr/>
        </p:nvSpPr>
        <p:spPr>
          <a:xfrm>
            <a:off x="6864594" y="5896731"/>
            <a:ext cx="453902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"one </a:t>
            </a:r>
            <a:r>
              <a:rPr lang="en-US" b="0" dirty="0" err="1">
                <a:solidFill>
                  <a:srgbClr val="A31515"/>
                </a:solidFill>
                <a:effectLst/>
                <a:latin typeface="Courier New" panose="02070309020205020404" pitchFamily="49" charset="0"/>
              </a:rPr>
              <a:t>potatoe</a:t>
            </a:r>
            <a:r>
              <a:rPr lang="en-US" b="0" dirty="0">
                <a:solidFill>
                  <a:srgbClr val="A31515"/>
                </a:solidFill>
                <a:effectLst/>
                <a:latin typeface="Courier New" panose="02070309020205020404" pitchFamily="49" charset="0"/>
              </a:rPr>
              <a:t> with white smoke"</a:t>
            </a:r>
            <a:endParaRPr lang="en-US" b="0" dirty="0">
              <a:solidFill>
                <a:srgbClr val="000000"/>
              </a:solidFill>
              <a:effectLst/>
              <a:latin typeface="Courier New" panose="02070309020205020404" pitchFamily="49" charset="0"/>
            </a:endParaRPr>
          </a:p>
        </p:txBody>
      </p:sp>
      <p:pic>
        <p:nvPicPr>
          <p:cNvPr id="1028" name="Picture 4">
            <a:extLst>
              <a:ext uri="{FF2B5EF4-FFF2-40B4-BE49-F238E27FC236}">
                <a16:creationId xmlns:a16="http://schemas.microsoft.com/office/drawing/2014/main" id="{C562457A-BCFD-4EF4-A5E7-72DE2F4BE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2151" y="818960"/>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7606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6">
            <a:extLst>
              <a:ext uri="{FF2B5EF4-FFF2-40B4-BE49-F238E27FC236}">
                <a16:creationId xmlns:a16="http://schemas.microsoft.com/office/drawing/2014/main" id="{F1C53DC4-33F8-4E59-9FB1-D120935F2E85}"/>
              </a:ext>
            </a:extLst>
          </p:cNvPr>
          <p:cNvPicPr>
            <a:picLocks noChangeAspect="1"/>
          </p:cNvPicPr>
          <p:nvPr/>
        </p:nvPicPr>
        <p:blipFill>
          <a:blip r:embed="rId3"/>
          <a:stretch>
            <a:fillRect/>
          </a:stretch>
        </p:blipFill>
        <p:spPr>
          <a:xfrm>
            <a:off x="9078311" y="90707"/>
            <a:ext cx="878541" cy="795618"/>
          </a:xfrm>
          <a:prstGeom prst="rect">
            <a:avLst/>
          </a:prstGeom>
        </p:spPr>
      </p:pic>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4"/>
          <a:stretch>
            <a:fillRect/>
          </a:stretch>
        </p:blipFill>
        <p:spPr>
          <a:xfrm>
            <a:off x="9042720" y="1196288"/>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5"/>
          <a:stretch>
            <a:fillRect/>
          </a:stretch>
        </p:blipFill>
        <p:spPr>
          <a:xfrm>
            <a:off x="3947176" y="4099193"/>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6"/>
          <a:stretch>
            <a:fillRect/>
          </a:stretch>
        </p:blipFill>
        <p:spPr>
          <a:xfrm>
            <a:off x="1660951" y="3594583"/>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9">
            <a:extLst>
              <a:ext uri="{FF2B5EF4-FFF2-40B4-BE49-F238E27FC236}">
                <a16:creationId xmlns:a16="http://schemas.microsoft.com/office/drawing/2014/main" id="{32324BB2-3390-4B56-B091-284021DBA490}"/>
              </a:ext>
            </a:extLst>
          </p:cNvPr>
          <p:cNvPicPr>
            <a:picLocks noChangeAspect="1"/>
          </p:cNvPicPr>
          <p:nvPr/>
        </p:nvPicPr>
        <p:blipFill>
          <a:blip r:embed="rId7"/>
          <a:stretch>
            <a:fillRect/>
          </a:stretch>
        </p:blipFill>
        <p:spPr>
          <a:xfrm>
            <a:off x="5660488" y="4546448"/>
            <a:ext cx="1613648" cy="11124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8"/>
          <a:stretch>
            <a:fillRect/>
          </a:stretch>
        </p:blipFill>
        <p:spPr>
          <a:xfrm>
            <a:off x="7548733" y="4605484"/>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9"/>
          <a:stretch>
            <a:fillRect/>
          </a:stretch>
        </p:blipFill>
        <p:spPr>
          <a:xfrm>
            <a:off x="11335195" y="4169039"/>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10"/>
          <a:stretch>
            <a:fillRect/>
          </a:stretch>
        </p:blipFill>
        <p:spPr>
          <a:xfrm>
            <a:off x="10947601" y="3865531"/>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11"/>
          <a:stretch>
            <a:fillRect/>
          </a:stretch>
        </p:blipFill>
        <p:spPr>
          <a:xfrm>
            <a:off x="11315775" y="4459516"/>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2"/>
          <a:stretch>
            <a:fillRect/>
          </a:stretch>
        </p:blipFill>
        <p:spPr>
          <a:xfrm>
            <a:off x="11026829" y="5019278"/>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11"/>
          <a:stretch>
            <a:fillRect/>
          </a:stretch>
        </p:blipFill>
        <p:spPr>
          <a:xfrm>
            <a:off x="11383243" y="5577823"/>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3"/>
          <a:stretch>
            <a:fillRect/>
          </a:stretch>
        </p:blipFill>
        <p:spPr>
          <a:xfrm>
            <a:off x="10717689" y="4690080"/>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4"/>
          <a:stretch>
            <a:fillRect/>
          </a:stretch>
        </p:blipFill>
        <p:spPr>
          <a:xfrm>
            <a:off x="11192279" y="5769676"/>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5"/>
          <a:stretch>
            <a:fillRect/>
          </a:stretch>
        </p:blipFill>
        <p:spPr>
          <a:xfrm>
            <a:off x="11288403" y="5342561"/>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6"/>
          <a:stretch>
            <a:fillRect/>
          </a:stretch>
        </p:blipFill>
        <p:spPr>
          <a:xfrm>
            <a:off x="11107347" y="6102519"/>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349188"/>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858040"/>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7"/>
          <a:stretch>
            <a:fillRect/>
          </a:stretch>
        </p:blipFill>
        <p:spPr>
          <a:xfrm>
            <a:off x="1667436" y="395373"/>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8"/>
          <a:stretch>
            <a:fillRect/>
          </a:stretch>
        </p:blipFill>
        <p:spPr>
          <a:xfrm>
            <a:off x="3899646" y="1130044"/>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4"/>
          <a:stretch>
            <a:fillRect/>
          </a:stretch>
        </p:blipFill>
        <p:spPr>
          <a:xfrm>
            <a:off x="7377953" y="1192795"/>
            <a:ext cx="1380564" cy="1236152"/>
          </a:xfrm>
          <a:prstGeom prst="rect">
            <a:avLst/>
          </a:prstGeom>
        </p:spPr>
      </p:pic>
      <p:pic>
        <p:nvPicPr>
          <p:cNvPr id="29" name="Picture 3">
            <a:extLst>
              <a:ext uri="{FF2B5EF4-FFF2-40B4-BE49-F238E27FC236}">
                <a16:creationId xmlns:a16="http://schemas.microsoft.com/office/drawing/2014/main" id="{6010CDA7-EC75-4B9E-BC7D-E1F299F5386A}"/>
              </a:ext>
            </a:extLst>
          </p:cNvPr>
          <p:cNvPicPr>
            <a:picLocks noChangeAspect="1"/>
          </p:cNvPicPr>
          <p:nvPr/>
        </p:nvPicPr>
        <p:blipFill>
          <a:blip r:embed="rId18"/>
          <a:stretch>
            <a:fillRect/>
          </a:stretch>
        </p:blipFill>
        <p:spPr>
          <a:xfrm>
            <a:off x="5692588" y="1130042"/>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9"/>
          <a:stretch>
            <a:fillRect/>
          </a:stretch>
        </p:blipFill>
        <p:spPr>
          <a:xfrm>
            <a:off x="-1" y="2595281"/>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563076"/>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549193"/>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613212"/>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5231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1983EBCF-5FEE-42EE-887D-DAE7E3B36EB7}"/>
              </a:ext>
            </a:extLst>
          </p:cNvPr>
          <p:cNvSpPr/>
          <p:nvPr/>
        </p:nvSpPr>
        <p:spPr>
          <a:xfrm>
            <a:off x="7023217" y="15231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8583077" y="15231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858040"/>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C4884183-8521-4210-A064-05A15815A905}"/>
              </a:ext>
            </a:extLst>
          </p:cNvPr>
          <p:cNvSpPr/>
          <p:nvPr/>
        </p:nvSpPr>
        <p:spPr>
          <a:xfrm>
            <a:off x="7121828" y="485803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505240"/>
            <a:ext cx="716055" cy="503704"/>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97989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64502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961964"/>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44" name="TextBox 43">
            <a:extLst>
              <a:ext uri="{FF2B5EF4-FFF2-40B4-BE49-F238E27FC236}">
                <a16:creationId xmlns:a16="http://schemas.microsoft.com/office/drawing/2014/main" id="{1A16A52F-84E6-4961-AA5D-CA248402B9FF}"/>
              </a:ext>
            </a:extLst>
          </p:cNvPr>
          <p:cNvSpPr txBox="1"/>
          <p:nvPr/>
        </p:nvSpPr>
        <p:spPr>
          <a:xfrm>
            <a:off x="7069230" y="4979894"/>
            <a:ext cx="70765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8"/>
          <a:stretch>
            <a:fillRect/>
          </a:stretch>
        </p:blipFill>
        <p:spPr>
          <a:xfrm>
            <a:off x="9135485" y="4596519"/>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8735477" y="485803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10295335" y="483114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9466729" y="470198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9466729" y="485438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9466728" y="500678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9466728" y="515918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9170893" y="5338482"/>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8566335" y="1636059"/>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8727699" y="4970930"/>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10339108" y="4954680"/>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64502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endParaRPr lang="en-US" sz="1000" dirty="0">
              <a:solidFill>
                <a:schemeClr val="bg1"/>
              </a:solidFill>
            </a:endParaRPr>
          </a:p>
        </p:txBody>
      </p:sp>
      <p:sp>
        <p:nvSpPr>
          <p:cNvPr id="24" name="TextBox 23">
            <a:extLst>
              <a:ext uri="{FF2B5EF4-FFF2-40B4-BE49-F238E27FC236}">
                <a16:creationId xmlns:a16="http://schemas.microsoft.com/office/drawing/2014/main" id="{45D1BBF3-CDE4-4556-A508-56CB924D1A36}"/>
              </a:ext>
            </a:extLst>
          </p:cNvPr>
          <p:cNvSpPr txBox="1"/>
          <p:nvPr/>
        </p:nvSpPr>
        <p:spPr>
          <a:xfrm>
            <a:off x="6970618" y="1636059"/>
            <a:ext cx="16668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3"/>
          <a:stretch>
            <a:fillRect/>
          </a:stretch>
        </p:blipFill>
        <p:spPr>
          <a:xfrm>
            <a:off x="10310959" y="90707"/>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9835201" y="24563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9836388" y="367491"/>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10494735" y="1254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10494735" y="21509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10494734" y="31370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10494735" y="403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10494735" y="492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10494735" y="59160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10494734" y="68125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10835394" y="1254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10835393" y="22405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10835394" y="3047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10835393" y="40334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10835394" y="48403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10835393" y="58264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10835393" y="67229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3"/>
          <a:srcRect l="28571" t="7865" r="22449" b="83146"/>
          <a:stretch/>
        </p:blipFill>
        <p:spPr>
          <a:xfrm>
            <a:off x="11551200" y="191073"/>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3"/>
          <a:srcRect l="28571" t="7865" r="22449" b="83146"/>
          <a:stretch/>
        </p:blipFill>
        <p:spPr>
          <a:xfrm>
            <a:off x="11631882" y="298650"/>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3"/>
          <a:srcRect l="28571" t="7865" r="22449" b="83146"/>
          <a:stretch/>
        </p:blipFill>
        <p:spPr>
          <a:xfrm>
            <a:off x="11551199" y="424155"/>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3"/>
          <a:srcRect l="28571" t="7865" r="22449" b="83146"/>
          <a:stretch/>
        </p:blipFill>
        <p:spPr>
          <a:xfrm>
            <a:off x="11604987" y="594484"/>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3"/>
          <a:srcRect l="28571" t="7865" r="22449" b="83146"/>
          <a:stretch/>
        </p:blipFill>
        <p:spPr>
          <a:xfrm>
            <a:off x="11604988" y="719991"/>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3"/>
          <a:srcRect l="28571" t="7865" r="22449" b="83146"/>
          <a:stretch/>
        </p:blipFill>
        <p:spPr>
          <a:xfrm>
            <a:off x="11533270" y="872390"/>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1010444" y="254601"/>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984737" y="367491"/>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3"/>
          <a:srcRect l="28571" t="7865" r="22449" b="83146"/>
          <a:stretch/>
        </p:blipFill>
        <p:spPr>
          <a:xfrm>
            <a:off x="11676705" y="1015825"/>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3"/>
          <a:srcRect l="28571" t="7865" r="22449" b="83146"/>
          <a:stretch/>
        </p:blipFill>
        <p:spPr>
          <a:xfrm>
            <a:off x="11479481" y="56601"/>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76069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3"/>
          <a:srcRect l="28571" t="7865" r="22449" b="83146"/>
          <a:stretch/>
        </p:blipFill>
        <p:spPr>
          <a:xfrm>
            <a:off x="10393948" y="2762845"/>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3"/>
          <a:srcRect l="28571" t="7865" r="22449" b="83146"/>
          <a:stretch/>
        </p:blipFill>
        <p:spPr>
          <a:xfrm>
            <a:off x="10393949" y="2888352"/>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9818375" y="2323611"/>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9792668" y="2436501"/>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9390318" y="1441158"/>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9119345" y="1441158"/>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7">
            <a:extLst>
              <a:ext uri="{FF2B5EF4-FFF2-40B4-BE49-F238E27FC236}">
                <a16:creationId xmlns:a16="http://schemas.microsoft.com/office/drawing/2014/main" id="{928BD849-2380-4654-AA1F-F814FFAC1851}"/>
              </a:ext>
            </a:extLst>
          </p:cNvPr>
          <p:cNvSpPr/>
          <p:nvPr/>
        </p:nvSpPr>
        <p:spPr>
          <a:xfrm rot="16200000">
            <a:off x="9247959" y="749444"/>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51">
            <a:extLst>
              <a:ext uri="{FF2B5EF4-FFF2-40B4-BE49-F238E27FC236}">
                <a16:creationId xmlns:a16="http://schemas.microsoft.com/office/drawing/2014/main" id="{4253F1E5-1CCA-4819-A426-E4504D5A31CD}"/>
              </a:ext>
            </a:extLst>
          </p:cNvPr>
          <p:cNvSpPr txBox="1"/>
          <p:nvPr/>
        </p:nvSpPr>
        <p:spPr>
          <a:xfrm rot="16200000">
            <a:off x="9182872" y="860433"/>
            <a:ext cx="72998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cxnSp>
        <p:nvCxnSpPr>
          <p:cNvPr id="26" name="Connecteur droit 25">
            <a:extLst>
              <a:ext uri="{FF2B5EF4-FFF2-40B4-BE49-F238E27FC236}">
                <a16:creationId xmlns:a16="http://schemas.microsoft.com/office/drawing/2014/main" id="{4F007DED-91D5-E1F7-2926-8A80E0ADB130}"/>
              </a:ext>
            </a:extLst>
          </p:cNvPr>
          <p:cNvCxnSpPr>
            <a:cxnSpLocks/>
            <a:stCxn id="23" idx="2"/>
            <a:endCxn id="33" idx="0"/>
          </p:cNvCxnSpPr>
          <p:nvPr/>
        </p:nvCxnSpPr>
        <p:spPr>
          <a:xfrm>
            <a:off x="5722285" y="1891245"/>
            <a:ext cx="841237" cy="1081968"/>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sp>
        <p:nvSpPr>
          <p:cNvPr id="33" name="Ellipse 32">
            <a:extLst>
              <a:ext uri="{FF2B5EF4-FFF2-40B4-BE49-F238E27FC236}">
                <a16:creationId xmlns:a16="http://schemas.microsoft.com/office/drawing/2014/main" id="{B9E087BC-3A32-50BB-E5A5-4533B3E3269E}"/>
              </a:ext>
            </a:extLst>
          </p:cNvPr>
          <p:cNvSpPr/>
          <p:nvPr/>
        </p:nvSpPr>
        <p:spPr>
          <a:xfrm>
            <a:off x="5607134" y="2973213"/>
            <a:ext cx="1912775" cy="895577"/>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Tensorflow</a:t>
            </a:r>
            <a:endParaRPr lang="fr-FR" dirty="0"/>
          </a:p>
        </p:txBody>
      </p:sp>
      <p:cxnSp>
        <p:nvCxnSpPr>
          <p:cNvPr id="45" name="Connecteur droit 44">
            <a:extLst>
              <a:ext uri="{FF2B5EF4-FFF2-40B4-BE49-F238E27FC236}">
                <a16:creationId xmlns:a16="http://schemas.microsoft.com/office/drawing/2014/main" id="{971ABBED-24AD-32E2-423A-88BEE079FD1F}"/>
              </a:ext>
            </a:extLst>
          </p:cNvPr>
          <p:cNvCxnSpPr>
            <a:cxnSpLocks/>
            <a:stCxn id="37" idx="2"/>
            <a:endCxn id="33" idx="0"/>
          </p:cNvCxnSpPr>
          <p:nvPr/>
        </p:nvCxnSpPr>
        <p:spPr>
          <a:xfrm flipH="1">
            <a:off x="6563522" y="2008944"/>
            <a:ext cx="807358" cy="964269"/>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D62E43B0-AB56-93AF-1FC6-3D0E85A80052}"/>
              </a:ext>
            </a:extLst>
          </p:cNvPr>
          <p:cNvCxnSpPr>
            <a:cxnSpLocks/>
            <a:stCxn id="44" idx="0"/>
            <a:endCxn id="33" idx="4"/>
          </p:cNvCxnSpPr>
          <p:nvPr/>
        </p:nvCxnSpPr>
        <p:spPr>
          <a:xfrm flipH="1" flipV="1">
            <a:off x="6563522" y="3868790"/>
            <a:ext cx="859534" cy="1111104"/>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101">
            <a:extLst>
              <a:ext uri="{FF2B5EF4-FFF2-40B4-BE49-F238E27FC236}">
                <a16:creationId xmlns:a16="http://schemas.microsoft.com/office/drawing/2014/main" id="{FFB57AC5-CB94-5E5C-13DE-BF00698A1EA5}"/>
              </a:ext>
            </a:extLst>
          </p:cNvPr>
          <p:cNvCxnSpPr>
            <a:cxnSpLocks/>
            <a:stCxn id="43" idx="0"/>
            <a:endCxn id="33" idx="4"/>
          </p:cNvCxnSpPr>
          <p:nvPr/>
        </p:nvCxnSpPr>
        <p:spPr>
          <a:xfrm flipV="1">
            <a:off x="5610226" y="3868790"/>
            <a:ext cx="953296" cy="1093174"/>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09809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8659531-653B-4284-85E2-805BA8901ABD}"/>
              </a:ext>
            </a:extLst>
          </p:cNvPr>
          <p:cNvSpPr>
            <a:spLocks noGrp="1"/>
          </p:cNvSpPr>
          <p:nvPr>
            <p:ph idx="1"/>
          </p:nvPr>
        </p:nvSpPr>
        <p:spPr>
          <a:xfrm>
            <a:off x="513049" y="1347536"/>
            <a:ext cx="6122437" cy="4733861"/>
          </a:xfrm>
        </p:spPr>
        <p:txBody>
          <a:bodyPr>
            <a:normAutofit/>
          </a:bodyPr>
          <a:lstStyle/>
          <a:p>
            <a:pPr marL="742950" indent="-742950">
              <a:buFont typeface="+mj-lt"/>
              <a:buAutoNum type="arabicPeriod"/>
            </a:pPr>
            <a:r>
              <a:rPr lang="fr-FR" sz="4400" dirty="0"/>
              <a:t>Phase exploratoire : Est-que le projet est faisable ?</a:t>
            </a:r>
          </a:p>
          <a:p>
            <a:pPr marL="742950" indent="-742950">
              <a:buFont typeface="+mj-lt"/>
              <a:buAutoNum type="arabicPeriod"/>
            </a:pPr>
            <a:endParaRPr lang="fr-FR" sz="4400" dirty="0"/>
          </a:p>
          <a:p>
            <a:pPr marL="742950" indent="-742950">
              <a:buFont typeface="+mj-lt"/>
              <a:buAutoNum type="arabicPeriod"/>
            </a:pPr>
            <a:r>
              <a:rPr lang="fr-FR" sz="4400" dirty="0"/>
              <a:t>Phase production : Faire le projet.</a:t>
            </a:r>
          </a:p>
        </p:txBody>
      </p:sp>
      <p:sp>
        <p:nvSpPr>
          <p:cNvPr id="6" name="ZoneTexte 5">
            <a:extLst>
              <a:ext uri="{FF2B5EF4-FFF2-40B4-BE49-F238E27FC236}">
                <a16:creationId xmlns:a16="http://schemas.microsoft.com/office/drawing/2014/main" id="{531AE0D5-2230-406D-9A4B-330399BFCAD4}"/>
              </a:ext>
            </a:extLst>
          </p:cNvPr>
          <p:cNvSpPr txBox="1"/>
          <p:nvPr/>
        </p:nvSpPr>
        <p:spPr>
          <a:xfrm>
            <a:off x="8519341" y="2534085"/>
            <a:ext cx="1834926" cy="1446550"/>
          </a:xfrm>
          <a:prstGeom prst="rect">
            <a:avLst/>
          </a:prstGeom>
          <a:noFill/>
        </p:spPr>
        <p:txBody>
          <a:bodyPr wrap="none" rtlCol="0">
            <a:spAutoFit/>
          </a:bodyPr>
          <a:lstStyle/>
          <a:p>
            <a:r>
              <a:rPr lang="fr-FR" sz="8800" dirty="0">
                <a:solidFill>
                  <a:schemeClr val="bg1"/>
                </a:solidFill>
              </a:rPr>
              <a:t>Hot</a:t>
            </a:r>
          </a:p>
        </p:txBody>
      </p:sp>
      <p:sp>
        <p:nvSpPr>
          <p:cNvPr id="7" name="ZoneTexte 6">
            <a:extLst>
              <a:ext uri="{FF2B5EF4-FFF2-40B4-BE49-F238E27FC236}">
                <a16:creationId xmlns:a16="http://schemas.microsoft.com/office/drawing/2014/main" id="{C890723D-B85F-4D15-8663-C9C32EC0F395}"/>
              </a:ext>
            </a:extLst>
          </p:cNvPr>
          <p:cNvSpPr txBox="1"/>
          <p:nvPr/>
        </p:nvSpPr>
        <p:spPr>
          <a:xfrm>
            <a:off x="6635486" y="6211129"/>
            <a:ext cx="4539029" cy="646331"/>
          </a:xfrm>
          <a:prstGeom prst="rect">
            <a:avLst/>
          </a:prstGeom>
          <a:noFill/>
        </p:spPr>
        <p:txBody>
          <a:bodyPr wrap="square">
            <a:spAutoFit/>
          </a:bodyPr>
          <a:lstStyle/>
          <a:p>
            <a:r>
              <a:rPr lang="en-US" b="0" dirty="0">
                <a:solidFill>
                  <a:srgbClr val="A31515"/>
                </a:solidFill>
                <a:effectLst/>
                <a:latin typeface="Courier New" panose="02070309020205020404" pitchFamily="49" charset="0"/>
              </a:rPr>
              <a:t>"developer waiter in t-shirt in a restaurant"</a:t>
            </a:r>
            <a:endParaRPr lang="en-US" b="0" dirty="0">
              <a:solidFill>
                <a:srgbClr val="000000"/>
              </a:solidFill>
              <a:effectLst/>
              <a:latin typeface="Courier New" panose="02070309020205020404" pitchFamily="49" charset="0"/>
            </a:endParaRPr>
          </a:p>
        </p:txBody>
      </p:sp>
      <p:pic>
        <p:nvPicPr>
          <p:cNvPr id="2" name="Picture 4">
            <a:extLst>
              <a:ext uri="{FF2B5EF4-FFF2-40B4-BE49-F238E27FC236}">
                <a16:creationId xmlns:a16="http://schemas.microsoft.com/office/drawing/2014/main" id="{8825586A-CCC7-43E7-A4FA-36063E11E2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5977" y="3483107"/>
            <a:ext cx="2598290" cy="25982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FF4CEF5-4F83-4CC0-9ED6-97A81A4BDB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8732" y="3547972"/>
            <a:ext cx="2598291" cy="2598291"/>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92BCE5C5-5902-49B6-A4C0-40316DC4774E}"/>
              </a:ext>
            </a:extLst>
          </p:cNvPr>
          <p:cNvSpPr txBox="1"/>
          <p:nvPr/>
        </p:nvSpPr>
        <p:spPr>
          <a:xfrm>
            <a:off x="318051" y="5564798"/>
            <a:ext cx="5499652" cy="646331"/>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7330228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Image 118">
            <a:extLst>
              <a:ext uri="{FF2B5EF4-FFF2-40B4-BE49-F238E27FC236}">
                <a16:creationId xmlns:a16="http://schemas.microsoft.com/office/drawing/2014/main" id="{7173E8D3-4ADA-4F07-B5CB-D374D08E852F}"/>
              </a:ext>
            </a:extLst>
          </p:cNvPr>
          <p:cNvPicPr>
            <a:picLocks noChangeAspect="1"/>
          </p:cNvPicPr>
          <p:nvPr/>
        </p:nvPicPr>
        <p:blipFill rotWithShape="1">
          <a:blip r:embed="rId3"/>
          <a:srcRect l="22457" t="36063" r="37132" b="38174"/>
          <a:stretch/>
        </p:blipFill>
        <p:spPr>
          <a:xfrm rot="16373315">
            <a:off x="7909313" y="4239333"/>
            <a:ext cx="824370" cy="700741"/>
          </a:xfrm>
          <a:prstGeom prst="rect">
            <a:avLst/>
          </a:prstGeom>
        </p:spPr>
      </p:pic>
      <p:pic>
        <p:nvPicPr>
          <p:cNvPr id="27" name="Image 26" descr="Une image contenant texte&#10;&#10;Description générée automatiquement">
            <a:extLst>
              <a:ext uri="{FF2B5EF4-FFF2-40B4-BE49-F238E27FC236}">
                <a16:creationId xmlns:a16="http://schemas.microsoft.com/office/drawing/2014/main" id="{5BB4E832-6586-498E-857B-A82520B2CE61}"/>
              </a:ext>
            </a:extLst>
          </p:cNvPr>
          <p:cNvPicPr>
            <a:picLocks noChangeAspect="1"/>
          </p:cNvPicPr>
          <p:nvPr/>
        </p:nvPicPr>
        <p:blipFill>
          <a:blip r:embed="rId4"/>
          <a:stretch>
            <a:fillRect/>
          </a:stretch>
        </p:blipFill>
        <p:spPr>
          <a:xfrm rot="5400000">
            <a:off x="1690009" y="2893221"/>
            <a:ext cx="1451396" cy="10885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6" name="Picture 4">
            <a:extLst>
              <a:ext uri="{FF2B5EF4-FFF2-40B4-BE49-F238E27FC236}">
                <a16:creationId xmlns:a16="http://schemas.microsoft.com/office/drawing/2014/main" id="{8CE7CDE8-7DDE-4969-8E32-C77E8F47A0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1334" y="314924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6"/>
          <a:stretch>
            <a:fillRect/>
          </a:stretch>
        </p:blipFill>
        <p:spPr>
          <a:xfrm>
            <a:off x="8440133" y="1708232"/>
            <a:ext cx="657225" cy="152400"/>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7"/>
          <a:stretch>
            <a:fillRect/>
          </a:stretch>
        </p:blipFill>
        <p:spPr>
          <a:xfrm>
            <a:off x="8459263" y="1952737"/>
            <a:ext cx="733425" cy="1333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7"/>
          <a:stretch>
            <a:fillRect/>
          </a:stretch>
        </p:blipFill>
        <p:spPr>
          <a:xfrm>
            <a:off x="8639829" y="2434217"/>
            <a:ext cx="733425" cy="13335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8"/>
          <a:stretch>
            <a:fillRect/>
          </a:stretch>
        </p:blipFill>
        <p:spPr>
          <a:xfrm>
            <a:off x="8448865" y="2626070"/>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9"/>
          <a:stretch>
            <a:fillRect/>
          </a:stretch>
        </p:blipFill>
        <p:spPr>
          <a:xfrm>
            <a:off x="8544989" y="2198955"/>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0"/>
          <a:stretch>
            <a:fillRect/>
          </a:stretch>
        </p:blipFill>
        <p:spPr>
          <a:xfrm>
            <a:off x="8363933" y="2958913"/>
            <a:ext cx="733425" cy="133350"/>
          </a:xfrm>
          <a:prstGeom prst="rect">
            <a:avLst/>
          </a:prstGeom>
        </p:spPr>
      </p:pic>
      <p:sp>
        <p:nvSpPr>
          <p:cNvPr id="30" name="Arrow: Right 29">
            <a:extLst>
              <a:ext uri="{FF2B5EF4-FFF2-40B4-BE49-F238E27FC236}">
                <a16:creationId xmlns:a16="http://schemas.microsoft.com/office/drawing/2014/main" id="{AD32CA55-0C1A-4E5F-9DE3-D0EFD361ED0E}"/>
              </a:ext>
            </a:extLst>
          </p:cNvPr>
          <p:cNvSpPr/>
          <p:nvPr/>
        </p:nvSpPr>
        <p:spPr>
          <a:xfrm>
            <a:off x="3032736" y="319460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1"/>
          <a:stretch>
            <a:fillRect/>
          </a:stretch>
        </p:blipFill>
        <p:spPr>
          <a:xfrm>
            <a:off x="25664" y="2682942"/>
            <a:ext cx="1550895" cy="1577789"/>
          </a:xfrm>
          <a:prstGeom prst="rect">
            <a:avLst/>
          </a:prstGeom>
        </p:spPr>
      </p:pic>
      <p:sp>
        <p:nvSpPr>
          <p:cNvPr id="34" name="Arrow: Right 33">
            <a:extLst>
              <a:ext uri="{FF2B5EF4-FFF2-40B4-BE49-F238E27FC236}">
                <a16:creationId xmlns:a16="http://schemas.microsoft.com/office/drawing/2014/main" id="{B78367CC-6610-4715-A0AD-0B693C3F79DD}"/>
              </a:ext>
            </a:extLst>
          </p:cNvPr>
          <p:cNvSpPr/>
          <p:nvPr/>
        </p:nvSpPr>
        <p:spPr>
          <a:xfrm>
            <a:off x="1368730" y="3211839"/>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005348" y="3316460"/>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1" name="Arrow: Right 40">
            <a:extLst>
              <a:ext uri="{FF2B5EF4-FFF2-40B4-BE49-F238E27FC236}">
                <a16:creationId xmlns:a16="http://schemas.microsoft.com/office/drawing/2014/main" id="{25AE7360-02AD-4AA1-A1AF-B2B408DAD9D9}"/>
              </a:ext>
            </a:extLst>
          </p:cNvPr>
          <p:cNvSpPr/>
          <p:nvPr/>
        </p:nvSpPr>
        <p:spPr>
          <a:xfrm>
            <a:off x="6076766" y="320286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rot="19033235">
            <a:off x="7697527" y="2771390"/>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6676914" y="320700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6676913" y="33594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6676913" y="35118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BD6A6E49-DFF6-4939-B344-0F5799A8931F}"/>
              </a:ext>
            </a:extLst>
          </p:cNvPr>
          <p:cNvSpPr txBox="1"/>
          <p:nvPr/>
        </p:nvSpPr>
        <p:spPr>
          <a:xfrm>
            <a:off x="6068988" y="3315758"/>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rot="19033235">
            <a:off x="7628340" y="2811034"/>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81" name="TextBox 80">
            <a:extLst>
              <a:ext uri="{FF2B5EF4-FFF2-40B4-BE49-F238E27FC236}">
                <a16:creationId xmlns:a16="http://schemas.microsoft.com/office/drawing/2014/main" id="{79616E8F-CC8F-4AF9-A050-C1B4B08ECA31}"/>
              </a:ext>
            </a:extLst>
          </p:cNvPr>
          <p:cNvSpPr txBox="1"/>
          <p:nvPr/>
        </p:nvSpPr>
        <p:spPr>
          <a:xfrm>
            <a:off x="1332519" y="3330435"/>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Split</a:t>
            </a:r>
          </a:p>
        </p:txBody>
      </p:sp>
      <p:pic>
        <p:nvPicPr>
          <p:cNvPr id="1028" name="Picture 4">
            <a:extLst>
              <a:ext uri="{FF2B5EF4-FFF2-40B4-BE49-F238E27FC236}">
                <a16:creationId xmlns:a16="http://schemas.microsoft.com/office/drawing/2014/main" id="{E13BCDFF-0F37-4A9C-B7D9-986E6AD883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3364440" y="3103399"/>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4" name="Picture 4">
            <a:extLst>
              <a:ext uri="{FF2B5EF4-FFF2-40B4-BE49-F238E27FC236}">
                <a16:creationId xmlns:a16="http://schemas.microsoft.com/office/drawing/2014/main" id="{BBB6427B-43DF-46F0-961F-F2DA312950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4588" y="316928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Arrow: Right 38">
            <a:extLst>
              <a:ext uri="{FF2B5EF4-FFF2-40B4-BE49-F238E27FC236}">
                <a16:creationId xmlns:a16="http://schemas.microsoft.com/office/drawing/2014/main" id="{41929FE0-16E2-431E-956F-915539F08956}"/>
              </a:ext>
            </a:extLst>
          </p:cNvPr>
          <p:cNvSpPr/>
          <p:nvPr/>
        </p:nvSpPr>
        <p:spPr>
          <a:xfrm>
            <a:off x="4283446" y="3194606"/>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4228607" y="3298530"/>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Orientation</a:t>
            </a:r>
          </a:p>
        </p:txBody>
      </p:sp>
      <p:sp>
        <p:nvSpPr>
          <p:cNvPr id="87" name="Rectangle 86">
            <a:extLst>
              <a:ext uri="{FF2B5EF4-FFF2-40B4-BE49-F238E27FC236}">
                <a16:creationId xmlns:a16="http://schemas.microsoft.com/office/drawing/2014/main" id="{BCFE62D9-E791-4FEE-B39A-D7D9460BB0AA}"/>
              </a:ext>
            </a:extLst>
          </p:cNvPr>
          <p:cNvSpPr/>
          <p:nvPr/>
        </p:nvSpPr>
        <p:spPr>
          <a:xfrm>
            <a:off x="7208163" y="3193613"/>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Arrow: Right 45">
            <a:extLst>
              <a:ext uri="{FF2B5EF4-FFF2-40B4-BE49-F238E27FC236}">
                <a16:creationId xmlns:a16="http://schemas.microsoft.com/office/drawing/2014/main" id="{55C868B3-FE58-40C8-BAE0-6D0273E3E0E6}"/>
              </a:ext>
            </a:extLst>
          </p:cNvPr>
          <p:cNvSpPr/>
          <p:nvPr/>
        </p:nvSpPr>
        <p:spPr>
          <a:xfrm rot="2686874">
            <a:off x="7732144" y="377303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24">
            <a:extLst>
              <a:ext uri="{FF2B5EF4-FFF2-40B4-BE49-F238E27FC236}">
                <a16:creationId xmlns:a16="http://schemas.microsoft.com/office/drawing/2014/main" id="{AF4DD12A-84BF-446A-A659-44C81A480205}"/>
              </a:ext>
            </a:extLst>
          </p:cNvPr>
          <p:cNvSpPr txBox="1"/>
          <p:nvPr/>
        </p:nvSpPr>
        <p:spPr>
          <a:xfrm rot="2686874">
            <a:off x="7672385" y="395184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Classifier</a:t>
            </a:r>
          </a:p>
        </p:txBody>
      </p:sp>
      <p:pic>
        <p:nvPicPr>
          <p:cNvPr id="45" name="Image 44">
            <a:extLst>
              <a:ext uri="{FF2B5EF4-FFF2-40B4-BE49-F238E27FC236}">
                <a16:creationId xmlns:a16="http://schemas.microsoft.com/office/drawing/2014/main" id="{93C91B45-9A40-4297-8A49-17B338BF8DA7}"/>
              </a:ext>
            </a:extLst>
          </p:cNvPr>
          <p:cNvPicPr>
            <a:picLocks noChangeAspect="1"/>
          </p:cNvPicPr>
          <p:nvPr/>
        </p:nvPicPr>
        <p:blipFill rotWithShape="1">
          <a:blip r:embed="rId3"/>
          <a:srcRect l="22457" t="36063" r="37132" b="38174"/>
          <a:stretch/>
        </p:blipFill>
        <p:spPr>
          <a:xfrm rot="16023322">
            <a:off x="9054765" y="4242462"/>
            <a:ext cx="824370" cy="700741"/>
          </a:xfrm>
          <a:prstGeom prst="rect">
            <a:avLst/>
          </a:prstGeom>
        </p:spPr>
      </p:pic>
      <p:sp>
        <p:nvSpPr>
          <p:cNvPr id="91" name="Arrow: Right 40">
            <a:extLst>
              <a:ext uri="{FF2B5EF4-FFF2-40B4-BE49-F238E27FC236}">
                <a16:creationId xmlns:a16="http://schemas.microsoft.com/office/drawing/2014/main" id="{636C6CA9-3773-4022-AF47-02167B1E16A2}"/>
              </a:ext>
            </a:extLst>
          </p:cNvPr>
          <p:cNvSpPr/>
          <p:nvPr/>
        </p:nvSpPr>
        <p:spPr>
          <a:xfrm>
            <a:off x="9794969" y="439631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52">
            <a:extLst>
              <a:ext uri="{FF2B5EF4-FFF2-40B4-BE49-F238E27FC236}">
                <a16:creationId xmlns:a16="http://schemas.microsoft.com/office/drawing/2014/main" id="{72D189D8-70B3-4AD5-85CC-C4217F860CC4}"/>
              </a:ext>
            </a:extLst>
          </p:cNvPr>
          <p:cNvSpPr txBox="1"/>
          <p:nvPr/>
        </p:nvSpPr>
        <p:spPr>
          <a:xfrm>
            <a:off x="9787191" y="45092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93" name="Image 92">
            <a:extLst>
              <a:ext uri="{FF2B5EF4-FFF2-40B4-BE49-F238E27FC236}">
                <a16:creationId xmlns:a16="http://schemas.microsoft.com/office/drawing/2014/main" id="{ED364A40-2131-4F50-AD87-225C6C60F78F}"/>
              </a:ext>
            </a:extLst>
          </p:cNvPr>
          <p:cNvPicPr>
            <a:picLocks noChangeAspect="1"/>
          </p:cNvPicPr>
          <p:nvPr/>
        </p:nvPicPr>
        <p:blipFill rotWithShape="1">
          <a:blip r:embed="rId3"/>
          <a:srcRect l="22457" t="36063" r="37132" b="38174"/>
          <a:stretch/>
        </p:blipFill>
        <p:spPr>
          <a:xfrm rot="16023322">
            <a:off x="10313085" y="4242463"/>
            <a:ext cx="824370" cy="700741"/>
          </a:xfrm>
          <a:prstGeom prst="rect">
            <a:avLst/>
          </a:prstGeom>
        </p:spPr>
      </p:pic>
      <p:sp>
        <p:nvSpPr>
          <p:cNvPr id="94" name="Rectangle 93">
            <a:extLst>
              <a:ext uri="{FF2B5EF4-FFF2-40B4-BE49-F238E27FC236}">
                <a16:creationId xmlns:a16="http://schemas.microsoft.com/office/drawing/2014/main" id="{7386E67D-99EB-457F-A1AA-7611260664D7}"/>
              </a:ext>
            </a:extLst>
          </p:cNvPr>
          <p:cNvSpPr/>
          <p:nvPr/>
        </p:nvSpPr>
        <p:spPr>
          <a:xfrm>
            <a:off x="10384610"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6109DF6B-F6A4-4572-9BB7-3E873ECBBBE6}"/>
              </a:ext>
            </a:extLst>
          </p:cNvPr>
          <p:cNvSpPr/>
          <p:nvPr/>
        </p:nvSpPr>
        <p:spPr>
          <a:xfrm>
            <a:off x="10384610" y="432628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08CA9B86-B94A-4951-BB5B-1E6A6C96DE69}"/>
              </a:ext>
            </a:extLst>
          </p:cNvPr>
          <p:cNvSpPr/>
          <p:nvPr/>
        </p:nvSpPr>
        <p:spPr>
          <a:xfrm>
            <a:off x="10384609" y="44248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F3D7B8EF-206E-4EA4-B809-FB45F8ED918C}"/>
              </a:ext>
            </a:extLst>
          </p:cNvPr>
          <p:cNvSpPr/>
          <p:nvPr/>
        </p:nvSpPr>
        <p:spPr>
          <a:xfrm>
            <a:off x="10384610" y="451454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F9B7511B-28F5-44F7-A5CA-51DD877057BF}"/>
              </a:ext>
            </a:extLst>
          </p:cNvPr>
          <p:cNvSpPr/>
          <p:nvPr/>
        </p:nvSpPr>
        <p:spPr>
          <a:xfrm>
            <a:off x="10384610" y="460418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741D9117-8947-4EFE-9152-65A54A47F647}"/>
              </a:ext>
            </a:extLst>
          </p:cNvPr>
          <p:cNvSpPr/>
          <p:nvPr/>
        </p:nvSpPr>
        <p:spPr>
          <a:xfrm>
            <a:off x="10384610" y="470279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49086070-278B-4871-A70B-A7FD287B8A63}"/>
              </a:ext>
            </a:extLst>
          </p:cNvPr>
          <p:cNvSpPr/>
          <p:nvPr/>
        </p:nvSpPr>
        <p:spPr>
          <a:xfrm>
            <a:off x="10384609" y="47924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311A3682-DE30-4A65-B69A-BDA33536A5D4}"/>
              </a:ext>
            </a:extLst>
          </p:cNvPr>
          <p:cNvSpPr/>
          <p:nvPr/>
        </p:nvSpPr>
        <p:spPr>
          <a:xfrm>
            <a:off x="10725269"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77ED0E3A-C69F-473B-82C6-499C36A77921}"/>
              </a:ext>
            </a:extLst>
          </p:cNvPr>
          <p:cNvSpPr/>
          <p:nvPr/>
        </p:nvSpPr>
        <p:spPr>
          <a:xfrm>
            <a:off x="10725268" y="43352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FF2A46EF-C62B-4809-92DD-EEA2308E3ED8}"/>
              </a:ext>
            </a:extLst>
          </p:cNvPr>
          <p:cNvSpPr/>
          <p:nvPr/>
        </p:nvSpPr>
        <p:spPr>
          <a:xfrm>
            <a:off x="10725269" y="441592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D24C6933-495D-481C-9415-7580D7342EE6}"/>
              </a:ext>
            </a:extLst>
          </p:cNvPr>
          <p:cNvSpPr/>
          <p:nvPr/>
        </p:nvSpPr>
        <p:spPr>
          <a:xfrm>
            <a:off x="10725268" y="45145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743D6B60-CDF7-4690-92B8-013B2DF80E01}"/>
              </a:ext>
            </a:extLst>
          </p:cNvPr>
          <p:cNvSpPr/>
          <p:nvPr/>
        </p:nvSpPr>
        <p:spPr>
          <a:xfrm>
            <a:off x="10725269" y="459522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1FC9AE6A-8114-49E2-A201-BB7521688141}"/>
              </a:ext>
            </a:extLst>
          </p:cNvPr>
          <p:cNvSpPr/>
          <p:nvPr/>
        </p:nvSpPr>
        <p:spPr>
          <a:xfrm>
            <a:off x="10725268" y="46938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650EE4EB-5E4C-49C3-91B1-FE405CEE0F49}"/>
              </a:ext>
            </a:extLst>
          </p:cNvPr>
          <p:cNvSpPr/>
          <p:nvPr/>
        </p:nvSpPr>
        <p:spPr>
          <a:xfrm>
            <a:off x="10725268" y="478348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8" name="Picture 6">
            <a:extLst>
              <a:ext uri="{FF2B5EF4-FFF2-40B4-BE49-F238E27FC236}">
                <a16:creationId xmlns:a16="http://schemas.microsoft.com/office/drawing/2014/main" id="{CA22D12A-F7F1-495C-B886-A0BEC717C5DF}"/>
              </a:ext>
            </a:extLst>
          </p:cNvPr>
          <p:cNvPicPr>
            <a:picLocks noChangeAspect="1"/>
          </p:cNvPicPr>
          <p:nvPr/>
        </p:nvPicPr>
        <p:blipFill rotWithShape="1">
          <a:blip r:embed="rId12"/>
          <a:srcRect l="28571" t="7865" r="22449" b="83146"/>
          <a:stretch/>
        </p:blipFill>
        <p:spPr>
          <a:xfrm>
            <a:off x="11614752" y="4360841"/>
            <a:ext cx="430306" cy="71523"/>
          </a:xfrm>
          <a:prstGeom prst="rect">
            <a:avLst/>
          </a:prstGeom>
        </p:spPr>
      </p:pic>
      <p:pic>
        <p:nvPicPr>
          <p:cNvPr id="109" name="Picture 6">
            <a:extLst>
              <a:ext uri="{FF2B5EF4-FFF2-40B4-BE49-F238E27FC236}">
                <a16:creationId xmlns:a16="http://schemas.microsoft.com/office/drawing/2014/main" id="{C2C14F98-D984-46FA-B45E-3059527F5C1E}"/>
              </a:ext>
            </a:extLst>
          </p:cNvPr>
          <p:cNvPicPr>
            <a:picLocks noChangeAspect="1"/>
          </p:cNvPicPr>
          <p:nvPr/>
        </p:nvPicPr>
        <p:blipFill rotWithShape="1">
          <a:blip r:embed="rId12"/>
          <a:srcRect l="28571" t="7865" r="22449" b="83146"/>
          <a:stretch/>
        </p:blipFill>
        <p:spPr>
          <a:xfrm>
            <a:off x="11695434" y="4468418"/>
            <a:ext cx="430306" cy="71523"/>
          </a:xfrm>
          <a:prstGeom prst="rect">
            <a:avLst/>
          </a:prstGeom>
        </p:spPr>
      </p:pic>
      <p:pic>
        <p:nvPicPr>
          <p:cNvPr id="110" name="Picture 6">
            <a:extLst>
              <a:ext uri="{FF2B5EF4-FFF2-40B4-BE49-F238E27FC236}">
                <a16:creationId xmlns:a16="http://schemas.microsoft.com/office/drawing/2014/main" id="{FA964F09-848E-413C-9570-8C1510B3997D}"/>
              </a:ext>
            </a:extLst>
          </p:cNvPr>
          <p:cNvPicPr>
            <a:picLocks noChangeAspect="1"/>
          </p:cNvPicPr>
          <p:nvPr/>
        </p:nvPicPr>
        <p:blipFill rotWithShape="1">
          <a:blip r:embed="rId12"/>
          <a:srcRect l="28571" t="7865" r="22449" b="83146"/>
          <a:stretch/>
        </p:blipFill>
        <p:spPr>
          <a:xfrm>
            <a:off x="11614751" y="4593923"/>
            <a:ext cx="430306" cy="71523"/>
          </a:xfrm>
          <a:prstGeom prst="rect">
            <a:avLst/>
          </a:prstGeom>
        </p:spPr>
      </p:pic>
      <p:pic>
        <p:nvPicPr>
          <p:cNvPr id="111" name="Picture 6">
            <a:extLst>
              <a:ext uri="{FF2B5EF4-FFF2-40B4-BE49-F238E27FC236}">
                <a16:creationId xmlns:a16="http://schemas.microsoft.com/office/drawing/2014/main" id="{221FBC54-3664-4142-AB6E-458718591EAD}"/>
              </a:ext>
            </a:extLst>
          </p:cNvPr>
          <p:cNvPicPr>
            <a:picLocks noChangeAspect="1"/>
          </p:cNvPicPr>
          <p:nvPr/>
        </p:nvPicPr>
        <p:blipFill rotWithShape="1">
          <a:blip r:embed="rId12"/>
          <a:srcRect l="28571" t="7865" r="22449" b="83146"/>
          <a:stretch/>
        </p:blipFill>
        <p:spPr>
          <a:xfrm>
            <a:off x="11668539" y="4764252"/>
            <a:ext cx="430306" cy="71523"/>
          </a:xfrm>
          <a:prstGeom prst="rect">
            <a:avLst/>
          </a:prstGeom>
        </p:spPr>
      </p:pic>
      <p:pic>
        <p:nvPicPr>
          <p:cNvPr id="112" name="Picture 6">
            <a:extLst>
              <a:ext uri="{FF2B5EF4-FFF2-40B4-BE49-F238E27FC236}">
                <a16:creationId xmlns:a16="http://schemas.microsoft.com/office/drawing/2014/main" id="{5BDC6731-05D6-45BD-863F-8A7E8A91743E}"/>
              </a:ext>
            </a:extLst>
          </p:cNvPr>
          <p:cNvPicPr>
            <a:picLocks noChangeAspect="1"/>
          </p:cNvPicPr>
          <p:nvPr/>
        </p:nvPicPr>
        <p:blipFill rotWithShape="1">
          <a:blip r:embed="rId12"/>
          <a:srcRect l="28571" t="7865" r="22449" b="83146"/>
          <a:stretch/>
        </p:blipFill>
        <p:spPr>
          <a:xfrm>
            <a:off x="11668540" y="4889759"/>
            <a:ext cx="430306" cy="71523"/>
          </a:xfrm>
          <a:prstGeom prst="rect">
            <a:avLst/>
          </a:prstGeom>
        </p:spPr>
      </p:pic>
      <p:pic>
        <p:nvPicPr>
          <p:cNvPr id="113" name="Picture 6">
            <a:extLst>
              <a:ext uri="{FF2B5EF4-FFF2-40B4-BE49-F238E27FC236}">
                <a16:creationId xmlns:a16="http://schemas.microsoft.com/office/drawing/2014/main" id="{08FBD9FD-CCAB-4CC3-BCBA-16AB3801F8F7}"/>
              </a:ext>
            </a:extLst>
          </p:cNvPr>
          <p:cNvPicPr>
            <a:picLocks noChangeAspect="1"/>
          </p:cNvPicPr>
          <p:nvPr/>
        </p:nvPicPr>
        <p:blipFill rotWithShape="1">
          <a:blip r:embed="rId12"/>
          <a:srcRect l="28571" t="7865" r="22449" b="83146"/>
          <a:stretch/>
        </p:blipFill>
        <p:spPr>
          <a:xfrm>
            <a:off x="11596822" y="5042158"/>
            <a:ext cx="430306" cy="71523"/>
          </a:xfrm>
          <a:prstGeom prst="rect">
            <a:avLst/>
          </a:prstGeom>
        </p:spPr>
      </p:pic>
      <p:sp>
        <p:nvSpPr>
          <p:cNvPr id="114" name="Arrow: Right 76">
            <a:extLst>
              <a:ext uri="{FF2B5EF4-FFF2-40B4-BE49-F238E27FC236}">
                <a16:creationId xmlns:a16="http://schemas.microsoft.com/office/drawing/2014/main" id="{8BE7D666-CA77-44D7-BE49-212CD1225F83}"/>
              </a:ext>
            </a:extLst>
          </p:cNvPr>
          <p:cNvSpPr/>
          <p:nvPr/>
        </p:nvSpPr>
        <p:spPr>
          <a:xfrm>
            <a:off x="11073996" y="44243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77">
            <a:extLst>
              <a:ext uri="{FF2B5EF4-FFF2-40B4-BE49-F238E27FC236}">
                <a16:creationId xmlns:a16="http://schemas.microsoft.com/office/drawing/2014/main" id="{48EC8124-4F71-4DE0-80B1-42A0073222FF}"/>
              </a:ext>
            </a:extLst>
          </p:cNvPr>
          <p:cNvSpPr txBox="1"/>
          <p:nvPr/>
        </p:nvSpPr>
        <p:spPr>
          <a:xfrm>
            <a:off x="11048289" y="4537259"/>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116" name="Picture 6">
            <a:extLst>
              <a:ext uri="{FF2B5EF4-FFF2-40B4-BE49-F238E27FC236}">
                <a16:creationId xmlns:a16="http://schemas.microsoft.com/office/drawing/2014/main" id="{149431E6-AB76-497D-8390-39517EDB048E}"/>
              </a:ext>
            </a:extLst>
          </p:cNvPr>
          <p:cNvPicPr>
            <a:picLocks noChangeAspect="1"/>
          </p:cNvPicPr>
          <p:nvPr/>
        </p:nvPicPr>
        <p:blipFill rotWithShape="1">
          <a:blip r:embed="rId12"/>
          <a:srcRect l="28571" t="7865" r="22449" b="83146"/>
          <a:stretch/>
        </p:blipFill>
        <p:spPr>
          <a:xfrm>
            <a:off x="11740257" y="5185593"/>
            <a:ext cx="430306" cy="71523"/>
          </a:xfrm>
          <a:prstGeom prst="rect">
            <a:avLst/>
          </a:prstGeom>
        </p:spPr>
      </p:pic>
      <p:pic>
        <p:nvPicPr>
          <p:cNvPr id="117" name="Picture 6">
            <a:extLst>
              <a:ext uri="{FF2B5EF4-FFF2-40B4-BE49-F238E27FC236}">
                <a16:creationId xmlns:a16="http://schemas.microsoft.com/office/drawing/2014/main" id="{471192A5-D9CF-4DA2-B649-789C0D1FD233}"/>
              </a:ext>
            </a:extLst>
          </p:cNvPr>
          <p:cNvPicPr>
            <a:picLocks noChangeAspect="1"/>
          </p:cNvPicPr>
          <p:nvPr/>
        </p:nvPicPr>
        <p:blipFill rotWithShape="1">
          <a:blip r:embed="rId12"/>
          <a:srcRect l="28571" t="7865" r="22449" b="83146"/>
          <a:stretch/>
        </p:blipFill>
        <p:spPr>
          <a:xfrm>
            <a:off x="11543033" y="4226369"/>
            <a:ext cx="430306" cy="71523"/>
          </a:xfrm>
          <a:prstGeom prst="rect">
            <a:avLst/>
          </a:prstGeom>
        </p:spPr>
      </p:pic>
      <p:sp>
        <p:nvSpPr>
          <p:cNvPr id="120" name="Arrow: Right 40">
            <a:extLst>
              <a:ext uri="{FF2B5EF4-FFF2-40B4-BE49-F238E27FC236}">
                <a16:creationId xmlns:a16="http://schemas.microsoft.com/office/drawing/2014/main" id="{81221898-8F38-4AA6-BC67-4C5D679FF652}"/>
              </a:ext>
            </a:extLst>
          </p:cNvPr>
          <p:cNvSpPr/>
          <p:nvPr/>
        </p:nvSpPr>
        <p:spPr>
          <a:xfrm>
            <a:off x="8551400" y="4360841"/>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52">
            <a:extLst>
              <a:ext uri="{FF2B5EF4-FFF2-40B4-BE49-F238E27FC236}">
                <a16:creationId xmlns:a16="http://schemas.microsoft.com/office/drawing/2014/main" id="{247EE5D1-8A29-474E-8C4E-E7428B78E694}"/>
              </a:ext>
            </a:extLst>
          </p:cNvPr>
          <p:cNvSpPr txBox="1"/>
          <p:nvPr/>
        </p:nvSpPr>
        <p:spPr>
          <a:xfrm>
            <a:off x="8543622" y="4473732"/>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sp>
        <p:nvSpPr>
          <p:cNvPr id="3" name="Ellipse 2">
            <a:extLst>
              <a:ext uri="{FF2B5EF4-FFF2-40B4-BE49-F238E27FC236}">
                <a16:creationId xmlns:a16="http://schemas.microsoft.com/office/drawing/2014/main" id="{19121FD8-B817-D71C-23CC-3B8C7FF47193}"/>
              </a:ext>
            </a:extLst>
          </p:cNvPr>
          <p:cNvSpPr/>
          <p:nvPr/>
        </p:nvSpPr>
        <p:spPr>
          <a:xfrm>
            <a:off x="4641473" y="4910144"/>
            <a:ext cx="1912775" cy="895577"/>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Tensorflow</a:t>
            </a:r>
            <a:endParaRPr lang="fr-FR" dirty="0"/>
          </a:p>
        </p:txBody>
      </p:sp>
      <p:cxnSp>
        <p:nvCxnSpPr>
          <p:cNvPr id="4" name="Connecteur droit 3">
            <a:extLst>
              <a:ext uri="{FF2B5EF4-FFF2-40B4-BE49-F238E27FC236}">
                <a16:creationId xmlns:a16="http://schemas.microsoft.com/office/drawing/2014/main" id="{69FC9A8E-14B7-CC3A-9103-1FD1D955FC51}"/>
              </a:ext>
            </a:extLst>
          </p:cNvPr>
          <p:cNvCxnSpPr>
            <a:cxnSpLocks/>
            <a:stCxn id="43" idx="2"/>
            <a:endCxn id="3" idx="0"/>
          </p:cNvCxnSpPr>
          <p:nvPr/>
        </p:nvCxnSpPr>
        <p:spPr>
          <a:xfrm>
            <a:off x="4779937" y="3553716"/>
            <a:ext cx="817924" cy="1356428"/>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5A6C913C-F079-C125-F6BA-260E4FDFFAE3}"/>
              </a:ext>
            </a:extLst>
          </p:cNvPr>
          <p:cNvCxnSpPr>
            <a:cxnSpLocks/>
            <a:stCxn id="89" idx="2"/>
            <a:endCxn id="3" idx="0"/>
          </p:cNvCxnSpPr>
          <p:nvPr/>
        </p:nvCxnSpPr>
        <p:spPr>
          <a:xfrm flipH="1">
            <a:off x="5597861" y="4162336"/>
            <a:ext cx="2412789" cy="747808"/>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353550"/>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22BBC0-3E7A-472B-9CC6-34C5EA434DEE}">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0879fa5-f2db-41a7-8861-4a44e7ee3b24"/>
    <ds:schemaRef ds:uri="03cb9dc2-e9ea-44ac-afed-001b6fad4f36"/>
    <ds:schemaRef ds:uri="http://www.w3.org/XML/1998/namespace"/>
  </ds:schemaRefs>
</ds:datastoreItem>
</file>

<file path=customXml/itemProps2.xml><?xml version="1.0" encoding="utf-8"?>
<ds:datastoreItem xmlns:ds="http://schemas.openxmlformats.org/officeDocument/2006/customXml" ds:itemID="{05D7AB42-0DA9-4407-9B22-92C435FE7C62}">
  <ds:schemaRefs>
    <ds:schemaRef ds:uri="http://schemas.microsoft.com/sharepoint/v3/contenttype/forms"/>
  </ds:schemaRefs>
</ds:datastoreItem>
</file>

<file path=customXml/itemProps3.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24848</TotalTime>
  <Words>3855</Words>
  <Application>Microsoft Office PowerPoint</Application>
  <PresentationFormat>Grand écran</PresentationFormat>
  <Paragraphs>1315</Paragraphs>
  <Slides>120</Slides>
  <Notes>37</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120</vt:i4>
      </vt:variant>
    </vt:vector>
  </HeadingPairs>
  <TitlesOfParts>
    <vt:vector size="128" baseType="lpstr">
      <vt:lpstr>Arial</vt:lpstr>
      <vt:lpstr>Calibri</vt:lpstr>
      <vt:lpstr>Century Gothic</vt:lpstr>
      <vt:lpstr>Consolas</vt:lpstr>
      <vt:lpstr>Courier New</vt:lpstr>
      <vt:lpstr>Franklin Gothic Book</vt:lpstr>
      <vt:lpstr>Franklin Gothic Medium</vt:lpstr>
      <vt:lpstr>Office Theme</vt:lpstr>
      <vt:lpstr>Présentation PowerPoint</vt:lpstr>
      <vt:lpstr>Présentation PowerPoint</vt:lpstr>
      <vt:lpstr>Email classification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Data is gold</vt:lpstr>
      <vt:lpstr>Présentation PowerPoint</vt:lpstr>
      <vt:lpstr>Présentation PowerPoint</vt:lpstr>
      <vt:lpstr>Présentation PowerPoint</vt:lpstr>
      <vt:lpstr>Présentation PowerPoint</vt:lpstr>
      <vt:lpstr>Présentation PowerPoint</vt:lpstr>
      <vt:lpstr>Demo</vt:lpstr>
      <vt:lpstr>Dataset of 20 000 files</vt:lpstr>
      <vt:lpstr>Datadrift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Difficulties</vt:lpstr>
      <vt:lpstr>Présentation PowerPoint</vt:lpstr>
      <vt:lpstr>Find 7 differencies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Do not focus on the needs</vt:lpstr>
      <vt:lpstr>Use Deep Learning Everywhere</vt:lpstr>
      <vt:lpstr>Use Deep Learning Everywhere</vt:lpstr>
      <vt:lpstr>Use Deep Learning Everywhere</vt:lpstr>
      <vt:lpstr>Use Deep Learning Everywhere</vt:lpstr>
      <vt:lpstr>Présentation PowerPoint</vt:lpstr>
      <vt:lpstr>Présentation PowerPoint</vt:lpstr>
      <vt:lpstr>Présentation PowerPoint</vt:lpstr>
      <vt:lpstr>Présentation PowerPoint</vt:lpstr>
      <vt:lpstr>Do not monitor data drift</vt:lpstr>
      <vt:lpstr>Only focus on statistics</vt:lpstr>
      <vt:lpstr>Do not do FinOps PlanetOps</vt:lpstr>
      <vt:lpstr>Présentation PowerPoint</vt:lpstr>
      <vt:lpstr>Exploration phase</vt:lpstr>
      <vt:lpstr>Exploration phase</vt:lpstr>
      <vt:lpstr>Exploration phase</vt:lpstr>
      <vt:lpstr>Exploration phase</vt:lpstr>
      <vt:lpstr>Exploration phase</vt:lpstr>
      <vt:lpstr>Exploration phase</vt:lpstr>
      <vt:lpstr>Industrialisation phase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Deployment &amp; run</vt:lpstr>
      <vt:lpstr>Deployment &amp; run</vt:lpstr>
      <vt:lpstr>Présentation PowerPoint</vt:lpstr>
      <vt:lpstr>Présentation PowerPoint</vt:lpstr>
      <vt:lpstr>Deployment &amp; run</vt:lpstr>
      <vt:lpstr>Présentation PowerPoint</vt:lpstr>
      <vt:lpstr>Présentation PowerPoint</vt:lpstr>
      <vt:lpstr>Présentation PowerPoint</vt:lpstr>
      <vt:lpstr>Présentation PowerPoint</vt:lpstr>
      <vt:lpstr>Conclusion</vt:lpstr>
      <vt:lpstr>Merci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Agilité</vt:lpstr>
      <vt:lpstr>Compétences nécessaire</vt:lpstr>
      <vt:lpstr>Agilité</vt:lpstr>
      <vt:lpstr>Présentation PowerPoint</vt:lpstr>
      <vt:lpstr>Après refactorisation</vt:lpstr>
      <vt:lpstr>Présentation PowerPoint</vt:lpstr>
      <vt:lpstr>Présentation PowerPoint</vt:lpstr>
      <vt:lpstr>Présentation PowerPoint</vt:lpstr>
      <vt:lpstr>Type d’algorithme</vt:lpstr>
      <vt:lpstr>Suite refactorisation</vt:lpstr>
      <vt:lpstr>Présentation PowerPoint</vt:lpstr>
      <vt:lpstr>Experimentation phase</vt:lpstr>
      <vt:lpstr>Présentation PowerPoint</vt:lpstr>
      <vt:lpstr>Production phase</vt:lpstr>
      <vt:lpstr>Présentation PowerPoint</vt:lpstr>
      <vt:lpstr>Présentation PowerPoint</vt:lpstr>
      <vt:lpstr>Présentation PowerPoint</vt:lpstr>
      <vt:lpstr>Use Deep Learning Everywhere</vt:lpstr>
      <vt:lpstr>Architecture</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CHERVET Guillaume</cp:lastModifiedBy>
  <cp:revision>921</cp:revision>
  <dcterms:created xsi:type="dcterms:W3CDTF">2020-11-18T10:41:47Z</dcterms:created>
  <dcterms:modified xsi:type="dcterms:W3CDTF">2022-09-28T19:47:17Z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65722654-0696-4b8f-bb0e-68bcd3f909d4_Enabled">
    <vt:lpwstr>true</vt:lpwstr>
  </property>
  <property fmtid="{D5CDD505-2E9C-101B-9397-08002B2CF9AE}" pid="4" name="MSIP_Label_65722654-0696-4b8f-bb0e-68bcd3f909d4_SetDate">
    <vt:lpwstr>2022-09-28T19:47:17Z</vt:lpwstr>
  </property>
  <property fmtid="{D5CDD505-2E9C-101B-9397-08002B2CF9AE}" pid="5" name="MSIP_Label_65722654-0696-4b8f-bb0e-68bcd3f909d4_Method">
    <vt:lpwstr>Privileged</vt:lpwstr>
  </property>
  <property fmtid="{D5CDD505-2E9C-101B-9397-08002B2CF9AE}" pid="6" name="MSIP_Label_65722654-0696-4b8f-bb0e-68bcd3f909d4_Name">
    <vt:lpwstr>AFA Public</vt:lpwstr>
  </property>
  <property fmtid="{D5CDD505-2E9C-101B-9397-08002B2CF9AE}" pid="7" name="MSIP_Label_65722654-0696-4b8f-bb0e-68bcd3f909d4_SiteId">
    <vt:lpwstr>396b38cc-aa65-492b-bb0e-3d94ed25a97b</vt:lpwstr>
  </property>
  <property fmtid="{D5CDD505-2E9C-101B-9397-08002B2CF9AE}" pid="8" name="MSIP_Label_65722654-0696-4b8f-bb0e-68bcd3f909d4_ActionId">
    <vt:lpwstr>9d2ebc3e-7b2d-4b21-be65-66559ea13895</vt:lpwstr>
  </property>
  <property fmtid="{D5CDD505-2E9C-101B-9397-08002B2CF9AE}" pid="9" name="MSIP_Label_65722654-0696-4b8f-bb0e-68bcd3f909d4_ContentBits">
    <vt:lpwstr>3</vt:lpwstr>
  </property>
</Properties>
</file>